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713" r:id="rId5"/>
  </p:sldMasterIdLst>
  <p:notesMasterIdLst>
    <p:notesMasterId r:id="rId17"/>
  </p:notesMasterIdLst>
  <p:handoutMasterIdLst>
    <p:handoutMasterId r:id="rId18"/>
  </p:handoutMasterIdLst>
  <p:sldIdLst>
    <p:sldId id="262" r:id="rId6"/>
    <p:sldId id="271" r:id="rId7"/>
    <p:sldId id="268" r:id="rId8"/>
    <p:sldId id="280" r:id="rId9"/>
    <p:sldId id="270" r:id="rId10"/>
    <p:sldId id="283" r:id="rId11"/>
    <p:sldId id="267" r:id="rId12"/>
    <p:sldId id="284" r:id="rId13"/>
    <p:sldId id="281" r:id="rId14"/>
    <p:sldId id="278" r:id="rId15"/>
    <p:sldId id="285" r:id="rId16"/>
  </p:sldIdLst>
  <p:sldSz cx="12188825" cy="6858000"/>
  <p:notesSz cx="6858000" cy="9144000"/>
  <p:defaultTextStyle>
    <a:defPPr>
      <a:defRPr lang="en-US"/>
    </a:defPPr>
    <a:lvl1pPr marL="0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4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885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328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77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21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656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097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54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" userDrawn="1">
          <p15:clr>
            <a:srgbClr val="A4A3A4"/>
          </p15:clr>
        </p15:guide>
        <p15:guide id="2" pos="24" userDrawn="1">
          <p15:clr>
            <a:srgbClr val="A4A3A4"/>
          </p15:clr>
        </p15:guide>
        <p15:guide id="3" orient="horz" pos="80">
          <p15:clr>
            <a:srgbClr val="A4A3A4"/>
          </p15:clr>
        </p15:guide>
        <p15:guide id="4" pos="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3A"/>
    <a:srgbClr val="FD7F20"/>
    <a:srgbClr val="0E3689"/>
    <a:srgbClr val="000000"/>
    <a:srgbClr val="FFFFFF"/>
    <a:srgbClr val="0000FF"/>
    <a:srgbClr val="66FF33"/>
    <a:srgbClr val="A6FA00"/>
    <a:srgbClr val="00FFFF"/>
    <a:srgbClr val="07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E64CE-FEBD-4062-8CFE-F333CE84CCD3}" v="11" dt="2023-11-08T10:12:14.6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0647" autoAdjust="0"/>
  </p:normalViewPr>
  <p:slideViewPr>
    <p:cSldViewPr snapToGrid="0" snapToObjects="1">
      <p:cViewPr varScale="1">
        <p:scale>
          <a:sx n="94" d="100"/>
          <a:sy n="94" d="100"/>
        </p:scale>
        <p:origin x="442" y="72"/>
      </p:cViewPr>
      <p:guideLst>
        <p:guide orient="horz" pos="60"/>
        <p:guide pos="24"/>
        <p:guide orient="horz" pos="80"/>
        <p:guide pos="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168" d="100"/>
          <a:sy n="168" d="100"/>
        </p:scale>
        <p:origin x="180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39C997-21E5-5348-AFE6-AB6F922648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7AC1D-5903-004B-A07D-BA6E3EE372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15C2D-FB91-8740-95C2-23C11A10F2F2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79EA0-CF08-6C46-9B0C-7A703F62F2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E23A1-2359-A341-AFD4-DCB4B7D003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837C5-E66E-4749-8D3A-655388B1E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27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4E49F-5C3A-ED4E-A68A-CCB3AA3B5D5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8CB49-A7FB-5E4A-B599-DE2118135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4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68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36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04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872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340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808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275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744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Title page with bold impactful images and fun type treatments.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and bulleted text.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one has a glow behind the board to help it pop.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1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This slide with the white bar works well diagrams with small type (or if it’s a jpeg with a white </a:t>
            </a:r>
            <a:r>
              <a:rPr lang="en-US" sz="1600" dirty="0" err="1">
                <a:solidFill>
                  <a:schemeClr val="bg2">
                    <a:lumMod val="90000"/>
                  </a:schemeClr>
                </a:solidFill>
              </a:rPr>
              <a:t>bkg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29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This slide with the white bar works well diagrams with small type (or if it’s a jpeg with a white </a:t>
            </a:r>
            <a:r>
              <a:rPr lang="en-US" sz="1600" dirty="0" err="1">
                <a:solidFill>
                  <a:schemeClr val="bg2">
                    <a:lumMod val="90000"/>
                  </a:schemeClr>
                </a:solidFill>
              </a:rPr>
              <a:t>bkg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Simple Diagram Slide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This was provided as a PPT Diagram, so it was easy to adjust the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0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may also get block diagrams as a jpeg with a white background, and with the wrong colors.</a:t>
            </a:r>
            <a:br>
              <a:rPr lang="en-US" dirty="0"/>
            </a:br>
            <a:r>
              <a:rPr lang="en-US" dirty="0"/>
              <a:t>If we have time to recreate them - great.  If not because of the deadline, I wouldn’t worry about it.</a:t>
            </a:r>
          </a:p>
          <a:p>
            <a:r>
              <a:rPr lang="en-US" dirty="0"/>
              <a:t>If they know they want it recreated upfront (maybe because of changes to it for instance),</a:t>
            </a:r>
            <a:br>
              <a:rPr lang="en-US" dirty="0"/>
            </a:br>
            <a:r>
              <a:rPr lang="en-US" dirty="0"/>
              <a:t>please check with the Creative Project Manager to have it put into the queue as a separate project.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08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2"/>
                </a:solidFill>
              </a:rPr>
              <a:t>You can mix in the light blue hex background too.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This slide with the white bar works well diagrams with small type (or if it’s a jpeg with a white </a:t>
            </a:r>
            <a:r>
              <a:rPr lang="en-US" sz="1600" dirty="0" err="1">
                <a:solidFill>
                  <a:schemeClr val="bg2">
                    <a:lumMod val="90000"/>
                  </a:schemeClr>
                </a:solidFill>
              </a:rPr>
              <a:t>bkg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1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Simple Bulleted Page (with the visual weight of the text centered)</a:t>
            </a:r>
          </a:p>
          <a:p>
            <a:pPr algn="l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can do an animation between each bullet if you want for emphasis.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6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may also get block diagrams as a jpeg with a white background, and with the wrong colors.</a:t>
            </a:r>
            <a:br>
              <a:rPr lang="en-US" dirty="0"/>
            </a:br>
            <a:r>
              <a:rPr lang="en-US" dirty="0"/>
              <a:t>If we have time to recreate them - great.  If not because of the deadline, I wouldn’t worry about it.</a:t>
            </a:r>
          </a:p>
          <a:p>
            <a:r>
              <a:rPr lang="en-US" dirty="0"/>
              <a:t>If they know they want it recreated upfront (maybe because of changes to it for instance),</a:t>
            </a:r>
            <a:br>
              <a:rPr lang="en-US" dirty="0"/>
            </a:br>
            <a:r>
              <a:rPr lang="en-US" dirty="0"/>
              <a:t>please check with the Creative Project Manager to have it put into the queue as a separate project.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5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2"/>
                </a:solidFill>
              </a:rPr>
              <a:t>You can mix in the light blue hex background too.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5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1 or 2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D123E7C-F72C-3541-89FF-1C6F057BF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3508" y="1313919"/>
            <a:ext cx="6397813" cy="2387600"/>
          </a:xfrm>
          <a:prstGeom prst="rect">
            <a:avLst/>
          </a:prstGeo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 (1 or 2 lines)</a:t>
            </a:r>
          </a:p>
        </p:txBody>
      </p:sp>
    </p:spTree>
    <p:extLst>
      <p:ext uri="{BB962C8B-B14F-4D97-AF65-F5344CB8AC3E}">
        <p14:creationId xmlns:p14="http://schemas.microsoft.com/office/powerpoint/2010/main" val="2194150179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9FFFD6-00EC-C84D-A3DA-051184A301FB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6520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1 or 2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264BDA-170C-8044-80B5-290809C775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3508" y="1313919"/>
            <a:ext cx="6397813" cy="2387600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 (1 or 2 lines)</a:t>
            </a:r>
          </a:p>
        </p:txBody>
      </p:sp>
    </p:spTree>
    <p:extLst>
      <p:ext uri="{BB962C8B-B14F-4D97-AF65-F5344CB8AC3E}">
        <p14:creationId xmlns:p14="http://schemas.microsoft.com/office/powerpoint/2010/main" val="607850027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3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EADF26-DBB4-4D43-BC8A-95AF4E5311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3508" y="2045439"/>
            <a:ext cx="6397813" cy="2387600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  <a:br>
              <a:rPr lang="en-US" dirty="0"/>
            </a:br>
            <a:r>
              <a:rPr lang="en-US" dirty="0"/>
              <a:t>(3 lines)</a:t>
            </a:r>
          </a:p>
        </p:txBody>
      </p:sp>
    </p:spTree>
    <p:extLst>
      <p:ext uri="{BB962C8B-B14F-4D97-AF65-F5344CB8AC3E}">
        <p14:creationId xmlns:p14="http://schemas.microsoft.com/office/powerpoint/2010/main" val="2095493366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Good for Images or Diagra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00B8A-4F82-F44D-B1EE-A625C911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29402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805E68-C61F-AE47-A3C3-C7C1C762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98" y="1717219"/>
            <a:ext cx="10512425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1pPr>
            <a:lvl2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2pPr>
            <a:lvl3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3pPr>
            <a:lvl4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4pPr>
            <a:lvl5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B095765-1A41-BD4D-8AF9-C94D74B45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DD3083-1039-1D49-BC87-BCA594471AA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61198" y="939006"/>
            <a:ext cx="10512425" cy="953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rgbClr val="0E36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045348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3EE9223-E555-044A-B352-B305D80F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4685940-A1C2-ED4B-8CBA-549A199925D2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761198" y="939006"/>
            <a:ext cx="10512425" cy="953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rgbClr val="0E36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4817A4-A8F4-A841-A159-3A13892085E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45910" y="1892300"/>
            <a:ext cx="5603167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700" b="1">
                <a:solidFill>
                  <a:srgbClr val="0E3689"/>
                </a:solidFill>
              </a:defRPr>
            </a:lvl1pPr>
            <a:lvl2pPr>
              <a:buClr>
                <a:schemeClr val="bg1"/>
              </a:buClr>
              <a:defRPr sz="2400" b="0">
                <a:solidFill>
                  <a:srgbClr val="0E3689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16162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8130F9-9B5C-2949-BC42-358F1A1CC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26" y="1880587"/>
            <a:ext cx="864920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>
                <a:solidFill>
                  <a:srgbClr val="0E3689"/>
                </a:solidFill>
              </a:defRPr>
            </a:lvl1pPr>
            <a:lvl2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2pPr>
            <a:lvl3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3pPr>
            <a:lvl4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4pPr>
            <a:lvl5pPr>
              <a:buClr>
                <a:schemeClr val="bg1"/>
              </a:buClr>
              <a:defRPr sz="3200" b="0">
                <a:solidFill>
                  <a:srgbClr val="0E368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F24E748-9B3F-E94A-8499-9C80D21DD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DF0E513-B30E-3B49-96D9-86BE7ECB5BB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044327" y="1313163"/>
            <a:ext cx="9054630" cy="953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E368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142408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or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D32C65-61A1-A548-9A22-7A9BEF2D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68350B-EB3C-F944-B808-26311489A6EF}"/>
              </a:ext>
            </a:extLst>
          </p:cNvPr>
          <p:cNvSpPr/>
          <p:nvPr userDrawn="1"/>
        </p:nvSpPr>
        <p:spPr>
          <a:xfrm>
            <a:off x="0" y="1271451"/>
            <a:ext cx="12188825" cy="5018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542546692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532C669-CF4B-E243-A8AD-1F6E47E5E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8369" y="1271451"/>
            <a:ext cx="3519145" cy="39885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1A509D5-9256-A345-9D73-9696C2152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6238" y="1271451"/>
            <a:ext cx="3519145" cy="39885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E1D4DC-62C9-BF4F-801B-B8FBE452FC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1308" y="1271451"/>
            <a:ext cx="3519145" cy="39885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F7345E7-AAAB-8340-864B-BD4E9B30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>
                <a:solidFill>
                  <a:srgbClr val="0E368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0D8551-8D80-9B48-9832-E58525B63D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1168" y="5256213"/>
            <a:ext cx="3519145" cy="111250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Clr>
                <a:srgbClr val="FFD53A"/>
              </a:buClr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301752" indent="0" algn="ctr">
              <a:buClr>
                <a:srgbClr val="FFD53A"/>
              </a:buClr>
              <a:buFontTx/>
              <a:buNone/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FD98CC6-321C-294A-A510-C9B3638BF86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56238" y="5256213"/>
            <a:ext cx="3519145" cy="111250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Clr>
                <a:srgbClr val="FFD53A"/>
              </a:buClr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301752" indent="0" algn="ctr">
              <a:buClr>
                <a:srgbClr val="FFD53A"/>
              </a:buClr>
              <a:buFontTx/>
              <a:buNone/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58715B-B6D2-3C47-9764-30F11800A0A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71307" y="5256213"/>
            <a:ext cx="3519145" cy="1112504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marL="0" indent="0" algn="ctr">
              <a:buClr>
                <a:srgbClr val="FFD53A"/>
              </a:buClr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301752" indent="0" algn="ctr">
              <a:buClr>
                <a:srgbClr val="FFD53A"/>
              </a:buClr>
              <a:buFontTx/>
              <a:buNone/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219995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 Blue Hex - Do What you wan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948515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3 Li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FC6A7B-49E2-3749-9A7C-A645465E08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3508" y="2045439"/>
            <a:ext cx="6397813" cy="2387600"/>
          </a:xfrm>
          <a:prstGeom prst="rect">
            <a:avLst/>
          </a:prstGeo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  <a:br>
              <a:rPr lang="en-US" dirty="0"/>
            </a:br>
            <a:r>
              <a:rPr lang="en-US" dirty="0"/>
              <a:t>(3 lines)</a:t>
            </a:r>
          </a:p>
        </p:txBody>
      </p:sp>
    </p:spTree>
    <p:extLst>
      <p:ext uri="{BB962C8B-B14F-4D97-AF65-F5344CB8AC3E}">
        <p14:creationId xmlns:p14="http://schemas.microsoft.com/office/powerpoint/2010/main" val="2967674491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- Do Whatever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C61793-EF78-8B4D-BF47-8F8BBEBA1E18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43391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 (Good for Images or Diagram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6EAD03F-27E3-114F-AC18-181B541BF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572567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0E431-EC0F-3A4C-93B5-CC2013E37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98" y="1717219"/>
            <a:ext cx="10512425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FFD53A"/>
              </a:buClr>
              <a:defRPr b="0">
                <a:solidFill>
                  <a:schemeClr val="bg1"/>
                </a:solidFill>
              </a:defRPr>
            </a:lvl1pPr>
            <a:lvl2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A3B7AB1-1434-E441-8989-3955B22D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A1589B5-5618-9041-879A-06B491B3567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61198" y="939006"/>
            <a:ext cx="10512425" cy="953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rgbClr val="FFD53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45490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34A9945-94D2-C345-AE0E-17499CF9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74ED8BF-6A8F-F84C-AE6B-668498D3AE6F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761198" y="939006"/>
            <a:ext cx="10512425" cy="953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rgbClr val="FFD53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CC3601-7140-CE4F-BE08-9F64BA96A61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45910" y="1892300"/>
            <a:ext cx="5603167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FFD53A"/>
              </a:buClr>
              <a:defRPr sz="2700" b="1">
                <a:solidFill>
                  <a:schemeClr val="bg1"/>
                </a:solidFill>
              </a:defRPr>
            </a:lvl1pPr>
            <a:lvl2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50637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-Level Bullets (Center Text on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0E431-EC0F-3A4C-93B5-CC2013E37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26" y="1880587"/>
            <a:ext cx="86492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FFD53A"/>
              </a:buClr>
              <a:defRPr b="0">
                <a:solidFill>
                  <a:schemeClr val="bg1"/>
                </a:solidFill>
              </a:defRPr>
            </a:lvl1pPr>
            <a:lvl2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3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A3B7AB1-1434-E441-8989-3955B22D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AF88D5-D037-5044-95EA-B38E51A7A7E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044327" y="1313163"/>
            <a:ext cx="9054630" cy="953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FFD53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3933455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or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A3B7AB1-1434-E441-8989-3955B22D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0F1E6E-54DF-F14A-91BD-791B8515CDAD}"/>
              </a:ext>
            </a:extLst>
          </p:cNvPr>
          <p:cNvSpPr/>
          <p:nvPr userDrawn="1"/>
        </p:nvSpPr>
        <p:spPr>
          <a:xfrm>
            <a:off x="0" y="1271451"/>
            <a:ext cx="12188825" cy="5018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902726625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446F4BA-7619-8D4F-8D5A-CF15B9A05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168" y="1271451"/>
            <a:ext cx="3519145" cy="39885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2DDC7A-2E85-E240-A7D2-0C2D8926A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6238" y="1271451"/>
            <a:ext cx="3519145" cy="39885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1F0DF1-B3DB-6046-B08B-FE4997BE2A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71308" y="1271451"/>
            <a:ext cx="3519145" cy="39885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A3B7AB1-1434-E441-8989-3955B22DA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2762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38FCF7-EEB4-E144-BA26-78792DD162D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1168" y="5256213"/>
            <a:ext cx="3519145" cy="111250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Clr>
                <a:srgbClr val="FFD53A"/>
              </a:buClr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301752" indent="0" algn="ctr">
              <a:buClr>
                <a:srgbClr val="FFD53A"/>
              </a:buClr>
              <a:buFontTx/>
              <a:buNone/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2F9C04-39F7-8E40-80BB-40E1D2A71C0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56238" y="5256213"/>
            <a:ext cx="3519145" cy="1112504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Clr>
                <a:srgbClr val="FFD53A"/>
              </a:buClr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301752" indent="0" algn="ctr">
              <a:buClr>
                <a:srgbClr val="FFD53A"/>
              </a:buClr>
              <a:buFontTx/>
              <a:buNone/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A42522E-03AD-4F4A-9122-324612C91A7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71307" y="5256213"/>
            <a:ext cx="3519145" cy="111250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Clr>
                <a:srgbClr val="FFD53A"/>
              </a:buClr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301752" indent="0" algn="ctr">
              <a:buClr>
                <a:srgbClr val="FFD53A"/>
              </a:buClr>
              <a:buFontTx/>
              <a:buNone/>
              <a:defRPr sz="3200" b="0">
                <a:solidFill>
                  <a:schemeClr val="bg1"/>
                </a:solidFill>
              </a:defRPr>
            </a:lvl2pPr>
            <a:lvl3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3pPr>
            <a:lvl4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4pPr>
            <a:lvl5pPr>
              <a:buClr>
                <a:srgbClr val="FFD53A"/>
              </a:buClr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526012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Blue Hex Bkg - Do what you want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335594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E0CDE9-7F69-924C-AC6A-7B85DF114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16173" b="16191"/>
          <a:stretch/>
        </p:blipFill>
        <p:spPr>
          <a:xfrm>
            <a:off x="1" y="1786"/>
            <a:ext cx="12188824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4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11" r:id="rId3"/>
    <p:sldLayoutId id="2147483709" r:id="rId4"/>
    <p:sldLayoutId id="2147483712" r:id="rId5"/>
    <p:sldLayoutId id="2147483708" r:id="rId6"/>
    <p:sldLayoutId id="2147483707" r:id="rId7"/>
    <p:sldLayoutId id="2147483710" r:id="rId8"/>
    <p:sldLayoutId id="2147483723" r:id="rId9"/>
    <p:sldLayoutId id="2147483724" r:id="rId10"/>
  </p:sldLayoutIdLst>
  <p:transition spd="slow" advClick="0" advTm="3000">
    <p:fade/>
  </p:transition>
  <p:hf hdr="0" dt="0"/>
  <p:txStyles>
    <p:titleStyle>
      <a:lvl1pPr algn="l" defTabSz="609443" rtl="0" eaLnBrk="1" latinLnBrk="0" hangingPunct="1">
        <a:lnSpc>
          <a:spcPct val="100000"/>
        </a:lnSpc>
        <a:spcBef>
          <a:spcPct val="0"/>
        </a:spcBef>
        <a:buNone/>
        <a:defRPr sz="4400" b="1" kern="1200" normalizeH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609443" rtl="0" eaLnBrk="1" latinLnBrk="0" hangingPunct="1">
        <a:spcBef>
          <a:spcPts val="300"/>
        </a:spcBef>
        <a:buClr>
          <a:srgbClr val="0E3689"/>
        </a:buClr>
        <a:buFont typeface="Arial"/>
        <a:buChar char="•"/>
        <a:defRPr sz="3200" b="1" kern="1200">
          <a:solidFill>
            <a:srgbClr val="070707"/>
          </a:solidFill>
          <a:latin typeface="+mn-lt"/>
          <a:ea typeface="+mn-ea"/>
          <a:cs typeface="+mn-cs"/>
        </a:defRPr>
      </a:lvl1pPr>
      <a:lvl2pPr marL="576072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800" kern="1200">
          <a:solidFill>
            <a:srgbClr val="070707"/>
          </a:solidFill>
          <a:latin typeface="+mn-lt"/>
          <a:ea typeface="+mn-ea"/>
          <a:cs typeface="+mn-cs"/>
        </a:defRPr>
      </a:lvl2pPr>
      <a:lvl3pPr marL="868680" indent="-274320" algn="l" defTabSz="609443" rtl="0" eaLnBrk="1" latinLnBrk="0" hangingPunct="1">
        <a:spcBef>
          <a:spcPts val="300"/>
        </a:spcBef>
        <a:buClr>
          <a:srgbClr val="1D9CE4"/>
        </a:buClr>
        <a:buFont typeface="Arial"/>
        <a:buChar char="•"/>
        <a:defRPr sz="2400" kern="1200">
          <a:solidFill>
            <a:srgbClr val="070707"/>
          </a:solidFill>
          <a:latin typeface="+mn-lt"/>
          <a:ea typeface="+mn-ea"/>
          <a:cs typeface="+mn-cs"/>
        </a:defRPr>
      </a:lvl3pPr>
      <a:lvl4pPr marL="1143000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000" kern="1200">
          <a:solidFill>
            <a:srgbClr val="070707"/>
          </a:solidFill>
          <a:latin typeface="+mn-lt"/>
          <a:ea typeface="+mn-ea"/>
          <a:cs typeface="+mn-cs"/>
        </a:defRPr>
      </a:lvl4pPr>
      <a:lvl5pPr marL="1435608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000" kern="1200">
          <a:solidFill>
            <a:srgbClr val="070707"/>
          </a:solidFill>
          <a:latin typeface="+mn-lt"/>
          <a:ea typeface="+mn-ea"/>
          <a:cs typeface="+mn-cs"/>
        </a:defRPr>
      </a:lvl5pPr>
      <a:lvl6pPr marL="3351933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76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19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61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5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8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71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13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56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97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41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9">
          <p15:clr>
            <a:srgbClr val="F26B43"/>
          </p15:clr>
        </p15:guide>
        <p15:guide id="2" pos="1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FCC2B12-B1E0-DF42-820E-A59989513B6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4646" y="0"/>
            <a:ext cx="12193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0" r:id="rId6"/>
    <p:sldLayoutId id="2147483719" r:id="rId7"/>
    <p:sldLayoutId id="2147483721" r:id="rId8"/>
    <p:sldLayoutId id="2147483722" r:id="rId9"/>
    <p:sldLayoutId id="2147483725" r:id="rId10"/>
  </p:sldLayoutIdLst>
  <p:transition spd="slow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66D21-D10B-DE43-6D58-7025C9506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1" t="1" r="5955" b="9405"/>
          <a:stretch/>
        </p:blipFill>
        <p:spPr>
          <a:xfrm>
            <a:off x="91219" y="1339415"/>
            <a:ext cx="11664951" cy="55185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5A1B3A-6242-9925-ABA2-F1BBE8979B04}"/>
              </a:ext>
            </a:extLst>
          </p:cNvPr>
          <p:cNvSpPr txBox="1">
            <a:spLocks/>
          </p:cNvSpPr>
          <p:nvPr/>
        </p:nvSpPr>
        <p:spPr>
          <a:xfrm>
            <a:off x="355509" y="96296"/>
            <a:ext cx="11400661" cy="1600406"/>
          </a:xfrm>
          <a:prstGeom prst="rect">
            <a:avLst/>
          </a:prstGeom>
        </p:spPr>
        <p:txBody>
          <a:bodyPr/>
          <a:lstStyle>
            <a:lvl1pPr algn="l" defTabSz="60944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Causes of GNSS Anomalies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A7DC8A-B1C0-4C91-9D10-4F98F016DF1F}"/>
              </a:ext>
            </a:extLst>
          </p:cNvPr>
          <p:cNvSpPr/>
          <p:nvPr/>
        </p:nvSpPr>
        <p:spPr>
          <a:xfrm>
            <a:off x="355509" y="774821"/>
            <a:ext cx="7683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DID YOU KNOW: </a:t>
            </a:r>
            <a:r>
              <a:rPr lang="en-GB" sz="1800" b="1" dirty="0">
                <a:solidFill>
                  <a:schemeClr val="accent2"/>
                </a:solidFill>
              </a:rPr>
              <a:t>The power received on Earth from a GPS satellite, at -160 </a:t>
            </a:r>
            <a:r>
              <a:rPr lang="en-GB" sz="1800" b="1" dirty="0" err="1">
                <a:solidFill>
                  <a:schemeClr val="accent2"/>
                </a:solidFill>
              </a:rPr>
              <a:t>dBW</a:t>
            </a:r>
            <a:r>
              <a:rPr lang="en-GB" sz="1800" b="1" dirty="0">
                <a:solidFill>
                  <a:schemeClr val="accent2"/>
                </a:solidFill>
              </a:rPr>
              <a:t>, is equivalent to the strength of a flashlight in Los Angeles when observed from New York City, approximately 5000 </a:t>
            </a:r>
            <a:r>
              <a:rPr lang="en-GB" sz="1800" b="1" dirty="0" err="1">
                <a:solidFill>
                  <a:schemeClr val="accent2"/>
                </a:solidFill>
              </a:rPr>
              <a:t>kilometers</a:t>
            </a:r>
            <a:r>
              <a:rPr lang="en-GB" sz="1800" b="1" dirty="0">
                <a:solidFill>
                  <a:schemeClr val="accent2"/>
                </a:solidFill>
              </a:rPr>
              <a:t>.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2" name="Picture 1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B559AB4B-532B-BA4D-98A7-65BDB90FA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8155"/>
      </p:ext>
    </p:extLst>
  </p:cSld>
  <p:clrMapOvr>
    <a:masterClrMapping/>
  </p:clrMapOvr>
  <p:transition spd="slow" advClick="0" advTm="4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546B-BFB8-4749-A8A3-AE768AF0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53100A Phase Noise Analyzer</a:t>
            </a:r>
          </a:p>
        </p:txBody>
      </p:sp>
      <p:pic>
        <p:nvPicPr>
          <p:cNvPr id="6" name="Picture 5" descr="A picture containing pool ball&#10;&#10;Description automatically generated">
            <a:extLst>
              <a:ext uri="{FF2B5EF4-FFF2-40B4-BE49-F238E27FC236}">
                <a16:creationId xmlns:a16="http://schemas.microsoft.com/office/drawing/2014/main" id="{3A53663F-81C0-E24B-8C84-A00700CB3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l="20975" t="12443" r="21463" b="17812"/>
          <a:stretch/>
        </p:blipFill>
        <p:spPr>
          <a:xfrm>
            <a:off x="-144126" y="1828150"/>
            <a:ext cx="6642485" cy="452726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FE2DAE-5FBE-264E-BA6E-38150DE6304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438888" y="1601788"/>
            <a:ext cx="6229237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Measures stability / accuracy of RF signals</a:t>
            </a:r>
          </a:p>
          <a:p>
            <a:pPr lvl="1"/>
            <a:r>
              <a:rPr lang="en-US" sz="2000" dirty="0"/>
              <a:t>Quartz Oscillators and Atomic Clocks</a:t>
            </a:r>
          </a:p>
          <a:p>
            <a:r>
              <a:rPr lang="en-US" sz="2400" dirty="0"/>
              <a:t>Supports many simultaneous measurements</a:t>
            </a:r>
          </a:p>
          <a:p>
            <a:pPr lvl="1"/>
            <a:r>
              <a:rPr lang="en-US" sz="2000" dirty="0"/>
              <a:t>Frequency Accuracy / counter, AM / phase noise, jitter, MTIE, ADEV,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400" dirty="0"/>
              <a:t>Easy to use, yet capable of advanced measurements</a:t>
            </a:r>
          </a:p>
          <a:p>
            <a:pPr lvl="1"/>
            <a:r>
              <a:rPr lang="en-US" sz="2000" dirty="0"/>
              <a:t>No calibration and rapid (one-click) acquisition</a:t>
            </a:r>
          </a:p>
          <a:p>
            <a:pPr lvl="1"/>
            <a:r>
              <a:rPr lang="en-US" sz="2000" dirty="0"/>
              <a:t>Measure any frequency with a single reference oscillator</a:t>
            </a:r>
          </a:p>
          <a:p>
            <a:r>
              <a:rPr lang="en-US" sz="2400" dirty="0"/>
              <a:t>Direct-Digital Test Set using Cross-Correlation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4D119-D965-047E-9E1D-4A365B6959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4142" y="2828925"/>
            <a:ext cx="4241700" cy="2851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4C56FAC4-7673-D24E-840B-60BF35E95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60590"/>
      </p:ext>
    </p:extLst>
  </p:cSld>
  <p:clrMapOvr>
    <a:masterClrMapping/>
  </p:clrMapOvr>
  <p:transition spd="slow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4963AD56-6539-91CC-49B9-290ED7150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2ACDA-D88E-8E46-B608-05A5063E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53100A: The Power of Cross-Correlation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FE0FB-09A4-D38B-DD3C-0598E6C679D9}"/>
              </a:ext>
            </a:extLst>
          </p:cNvPr>
          <p:cNvSpPr txBox="1"/>
          <p:nvPr/>
        </p:nvSpPr>
        <p:spPr>
          <a:xfrm>
            <a:off x="761198" y="1847798"/>
            <a:ext cx="4544227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201" marR="0" lvl="0" indent="-274201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3689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 devices with superior noise compared to the reference oscillator!</a:t>
            </a:r>
          </a:p>
          <a:p>
            <a:pPr marL="274201" marR="0" lvl="0" indent="-274201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3689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reference oscillators can achieve the noise floor limits of the instrument</a:t>
            </a:r>
          </a:p>
          <a:p>
            <a:pPr marL="274201" marR="0" lvl="0" indent="-274201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3689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How?</a:t>
            </a:r>
          </a:p>
          <a:p>
            <a:pPr marL="576072" marR="0" lvl="1" indent="-274320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D9C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Independent phase-difference measurements</a:t>
            </a:r>
          </a:p>
          <a:p>
            <a:pPr marL="576072" marR="0" lvl="1" indent="-274320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D9C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Cross-spectrum is calculated using Discrete Fourier transforms from the two channels to estimate noise of the input devices while rejecting noise of the measurement sub-systems</a:t>
            </a:r>
          </a:p>
        </p:txBody>
      </p:sp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0F5C043F-74F2-0C9D-50BC-1D56D4C18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1" y="1426062"/>
            <a:ext cx="3689349" cy="477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5634"/>
      </p:ext>
    </p:extLst>
  </p:cSld>
  <p:clrMapOvr>
    <a:masterClrMapping/>
  </p:clrMapOvr>
  <p:transition spd="slow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ACDA-D88E-8E46-B608-05A5063E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GPS Receivers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FE0FB-09A4-D38B-DD3C-0598E6C679D9}"/>
              </a:ext>
            </a:extLst>
          </p:cNvPr>
          <p:cNvSpPr txBox="1"/>
          <p:nvPr/>
        </p:nvSpPr>
        <p:spPr>
          <a:xfrm>
            <a:off x="761198" y="1847798"/>
            <a:ext cx="4582327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3689"/>
              </a:buClr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Civilian GPS receiver</a:t>
            </a:r>
          </a:p>
          <a:p>
            <a:pPr lvl="1" indent="-30769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Commercial GPS receivers utilize L1 signal for tracking</a:t>
            </a:r>
          </a:p>
          <a:p>
            <a:pPr lvl="1" indent="-30769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Varying levels of multi-constellation support and limited security features</a:t>
            </a:r>
          </a:p>
          <a:p>
            <a:pPr lvl="1" indent="-30769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Civilian GPS receivers make-up most GPS receivers used by Critical Infrastructure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9F1D7-328F-87C5-4075-3BA949C905C5}"/>
              </a:ext>
            </a:extLst>
          </p:cNvPr>
          <p:cNvSpPr txBox="1"/>
          <p:nvPr/>
        </p:nvSpPr>
        <p:spPr>
          <a:xfrm>
            <a:off x="6480660" y="1899100"/>
            <a:ext cx="4792963" cy="362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44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E3689"/>
              </a:buClr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Military GPS receiver</a:t>
            </a:r>
          </a:p>
          <a:p>
            <a:pPr lvl="1" indent="-30769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Selective Availability Anti-Spoofing Module (SAASM) receivers utilize L1 and the encrypted L2 signal for GPS tracking</a:t>
            </a:r>
          </a:p>
          <a:p>
            <a:pPr lvl="1" indent="-30769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better anti-jam performance and better protection against more advanced GPS attacks</a:t>
            </a:r>
          </a:p>
          <a:p>
            <a:pPr lvl="1" indent="-30769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strike="noStrike" kern="1200" cap="none" spc="0" normalizeH="0" baseline="0" noProof="0" dirty="0">
                <a:ln>
                  <a:noFill/>
                </a:ln>
                <a:solidFill>
                  <a:srgbClr val="0707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available for commercial applications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9A144-04CA-8DD6-0B2A-C9DC996D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998" y="5194642"/>
            <a:ext cx="1247450" cy="657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913A80-45F9-59C1-0270-F0E5AA37F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07" y="4031126"/>
            <a:ext cx="735998" cy="657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C77828-D7F5-DEEA-2A67-77833B057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388" y="4839017"/>
            <a:ext cx="1020310" cy="837956"/>
          </a:xfrm>
          <a:prstGeom prst="rect">
            <a:avLst/>
          </a:prstGeom>
        </p:spPr>
      </p:pic>
      <p:pic>
        <p:nvPicPr>
          <p:cNvPr id="16" name="Picture 4" descr="http://www2.l-3com.com/iec/img/x-factor_II_trutrak.jpg">
            <a:extLst>
              <a:ext uri="{FF2B5EF4-FFF2-40B4-BE49-F238E27FC236}">
                <a16:creationId xmlns:a16="http://schemas.microsoft.com/office/drawing/2014/main" id="{D5C0B2CE-B585-14AC-63BC-309606699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r="12303" b="50000"/>
          <a:stretch/>
        </p:blipFill>
        <p:spPr bwMode="auto">
          <a:xfrm>
            <a:off x="10528734" y="4965476"/>
            <a:ext cx="1489778" cy="10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DAD57630-93D6-15B1-EE48-EEF2079E4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71760"/>
      </p:ext>
    </p:extLst>
  </p:cSld>
  <p:clrMapOvr>
    <a:masterClrMapping/>
  </p:clrMapOvr>
  <p:transition spd="slow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6B2852-C449-4D48-9265-57622995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Concept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4460FD-D391-FF5D-589A-A66D34D0AFA2}"/>
              </a:ext>
            </a:extLst>
          </p:cNvPr>
          <p:cNvSpPr/>
          <p:nvPr/>
        </p:nvSpPr>
        <p:spPr>
          <a:xfrm>
            <a:off x="1064659" y="1224337"/>
            <a:ext cx="4320962" cy="25055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E6C440-C62F-FC32-BB1B-75DD45F385AE}"/>
              </a:ext>
            </a:extLst>
          </p:cNvPr>
          <p:cNvGrpSpPr/>
          <p:nvPr/>
        </p:nvGrpSpPr>
        <p:grpSpPr>
          <a:xfrm>
            <a:off x="1820382" y="1217684"/>
            <a:ext cx="2934369" cy="2411872"/>
            <a:chOff x="652211" y="985459"/>
            <a:chExt cx="3566097" cy="2931114"/>
          </a:xfrm>
        </p:grpSpPr>
        <p:pic>
          <p:nvPicPr>
            <p:cNvPr id="5" name="Picture 4" descr="A picture containing sky, building, outdoor&#10;&#10;Description generated with very high confidence">
              <a:extLst>
                <a:ext uri="{FF2B5EF4-FFF2-40B4-BE49-F238E27FC236}">
                  <a16:creationId xmlns:a16="http://schemas.microsoft.com/office/drawing/2014/main" id="{CFC3F260-1489-E4BD-B7A5-76F764A9B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11" y="1324071"/>
              <a:ext cx="3450170" cy="2592502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F10738-8E0E-5679-BFB0-EA8135872CA0}"/>
                </a:ext>
              </a:extLst>
            </p:cNvPr>
            <p:cNvSpPr/>
            <p:nvPr/>
          </p:nvSpPr>
          <p:spPr>
            <a:xfrm>
              <a:off x="768138" y="985459"/>
              <a:ext cx="3450170" cy="336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2222"/>
                  </a:solidFill>
                </a:rPr>
                <a:t>Physical Firewall at Electrical Substation</a:t>
              </a:r>
              <a:endParaRPr lang="en-US" sz="12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718A6A1-7848-4B30-EB78-DD5C826E8E7E}"/>
              </a:ext>
            </a:extLst>
          </p:cNvPr>
          <p:cNvGrpSpPr/>
          <p:nvPr/>
        </p:nvGrpSpPr>
        <p:grpSpPr>
          <a:xfrm>
            <a:off x="5988999" y="1217684"/>
            <a:ext cx="4269928" cy="4921070"/>
            <a:chOff x="4673030" y="1045706"/>
            <a:chExt cx="4242370" cy="54626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0575A8-F711-794C-3DE2-264D5F0BECD2}"/>
                </a:ext>
              </a:extLst>
            </p:cNvPr>
            <p:cNvSpPr/>
            <p:nvPr/>
          </p:nvSpPr>
          <p:spPr>
            <a:xfrm>
              <a:off x="4746017" y="1045706"/>
              <a:ext cx="4169383" cy="54626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64CBE6F-750C-EFE4-910A-7394A9E06566}"/>
                </a:ext>
              </a:extLst>
            </p:cNvPr>
            <p:cNvSpPr/>
            <p:nvPr/>
          </p:nvSpPr>
          <p:spPr>
            <a:xfrm>
              <a:off x="5128301" y="3944614"/>
              <a:ext cx="3495326" cy="3596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EEEF09-CDA2-85B2-7CE6-EFF8095D5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392" r="74285"/>
            <a:stretch/>
          </p:blipFill>
          <p:spPr>
            <a:xfrm>
              <a:off x="5489395" y="5323136"/>
              <a:ext cx="1302067" cy="11141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796686-5391-2869-4103-9E9627C9E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810" t="24278" r="50237" b="10340"/>
            <a:stretch/>
          </p:blipFill>
          <p:spPr>
            <a:xfrm>
              <a:off x="5584518" y="4350352"/>
              <a:ext cx="1212850" cy="9267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00F393-43D4-CC6D-F81D-930DE6766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763" t="22137" r="25904" b="4256"/>
            <a:stretch/>
          </p:blipFill>
          <p:spPr>
            <a:xfrm>
              <a:off x="6974292" y="4322337"/>
              <a:ext cx="1232101" cy="1043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7B6798-BD40-F84C-D2A3-466C3CCAE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3488" t="21533"/>
            <a:stretch/>
          </p:blipFill>
          <p:spPr>
            <a:xfrm>
              <a:off x="6947630" y="5324135"/>
              <a:ext cx="1342445" cy="11121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DBAB76-09D5-28AA-9F5B-B79C7D8AF0A7}"/>
                </a:ext>
              </a:extLst>
            </p:cNvPr>
            <p:cNvSpPr txBox="1"/>
            <p:nvPr/>
          </p:nvSpPr>
          <p:spPr>
            <a:xfrm>
              <a:off x="4916645" y="3958160"/>
              <a:ext cx="3994291" cy="341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Secure PNT for Critical Infrastructure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A5E76535-44A8-2809-D7D2-3E5AA750A608}"/>
                </a:ext>
              </a:extLst>
            </p:cNvPr>
            <p:cNvSpPr/>
            <p:nvPr/>
          </p:nvSpPr>
          <p:spPr>
            <a:xfrm>
              <a:off x="6567345" y="3496379"/>
              <a:ext cx="448235" cy="448235"/>
            </a:xfrm>
            <a:prstGeom prst="down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/>
            </a:p>
          </p:txBody>
        </p:sp>
        <p:pic>
          <p:nvPicPr>
            <p:cNvPr id="16" name="Picture 4" descr="http://thumbs.dreamstime.com/z/satellite-transmission-data-isolated-white-33657613.jpg">
              <a:extLst>
                <a:ext uri="{FF2B5EF4-FFF2-40B4-BE49-F238E27FC236}">
                  <a16:creationId xmlns:a16="http://schemas.microsoft.com/office/drawing/2014/main" id="{A96B6E60-AD2B-0B33-8FB0-10845DE368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7"/>
            <a:stretch/>
          </p:blipFill>
          <p:spPr bwMode="auto">
            <a:xfrm>
              <a:off x="5393576" y="1659145"/>
              <a:ext cx="672471" cy="63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://thumbs.dreamstime.com/z/satellite-transmission-data-isolated-white-33657613.jpg">
              <a:extLst>
                <a:ext uri="{FF2B5EF4-FFF2-40B4-BE49-F238E27FC236}">
                  <a16:creationId xmlns:a16="http://schemas.microsoft.com/office/drawing/2014/main" id="{69605EE2-11BE-E257-E226-EBBA28F2F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7"/>
            <a:stretch/>
          </p:blipFill>
          <p:spPr bwMode="auto">
            <a:xfrm>
              <a:off x="6751391" y="1816159"/>
              <a:ext cx="672471" cy="63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thumbs.dreamstime.com/z/satellite-transmission-data-isolated-white-33657613.jpg">
              <a:extLst>
                <a:ext uri="{FF2B5EF4-FFF2-40B4-BE49-F238E27FC236}">
                  <a16:creationId xmlns:a16="http://schemas.microsoft.com/office/drawing/2014/main" id="{5B7EB73B-0DC9-6E18-96A9-449BC2FAB9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7"/>
            <a:stretch/>
          </p:blipFill>
          <p:spPr bwMode="auto">
            <a:xfrm>
              <a:off x="7423862" y="1245627"/>
              <a:ext cx="672471" cy="63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thumbs.dreamstime.com/z/satellite-transmission-data-isolated-white-33657613.jpg">
              <a:extLst>
                <a:ext uri="{FF2B5EF4-FFF2-40B4-BE49-F238E27FC236}">
                  <a16:creationId xmlns:a16="http://schemas.microsoft.com/office/drawing/2014/main" id="{16FC0350-33D1-C040-B2B9-631793A6D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7"/>
            <a:stretch/>
          </p:blipFill>
          <p:spPr bwMode="auto">
            <a:xfrm>
              <a:off x="7925160" y="1876143"/>
              <a:ext cx="672471" cy="63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://thumbs.dreamstime.com/z/satellite-transmission-data-isolated-white-33657613.jpg">
              <a:extLst>
                <a:ext uri="{FF2B5EF4-FFF2-40B4-BE49-F238E27FC236}">
                  <a16:creationId xmlns:a16="http://schemas.microsoft.com/office/drawing/2014/main" id="{7BC3355B-0BE1-9F90-0F78-05EC917269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7"/>
            <a:stretch/>
          </p:blipFill>
          <p:spPr bwMode="auto">
            <a:xfrm>
              <a:off x="6280761" y="1142385"/>
              <a:ext cx="672471" cy="630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53BA34E-484E-3A00-3168-FB0BB9B37245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5729812" y="2289661"/>
              <a:ext cx="586304" cy="599377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C1A8338-36E4-540C-301C-527226C0C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3232" y="2520346"/>
              <a:ext cx="21060" cy="36869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41A36F3-786A-FF13-8DF0-703E492EC0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62255" y="1946165"/>
              <a:ext cx="261108" cy="94287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0651626-4175-64AA-A7B1-F43B6F7921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3363" y="2513557"/>
              <a:ext cx="402067" cy="37548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F931FCD-068C-BAC9-6DAA-DCA0E864AA90}"/>
                </a:ext>
              </a:extLst>
            </p:cNvPr>
            <p:cNvCxnSpPr>
              <a:cxnSpLocks/>
            </p:cNvCxnSpPr>
            <p:nvPr/>
          </p:nvCxnSpPr>
          <p:spPr>
            <a:xfrm>
              <a:off x="6313255" y="1851647"/>
              <a:ext cx="315697" cy="103739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EA193B-5C17-8C05-C652-EAEF23E1FC42}"/>
                </a:ext>
              </a:extLst>
            </p:cNvPr>
            <p:cNvSpPr txBox="1"/>
            <p:nvPr/>
          </p:nvSpPr>
          <p:spPr>
            <a:xfrm>
              <a:off x="4673030" y="1099593"/>
              <a:ext cx="1798073" cy="580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Unprotected PNT from the Sky</a:t>
              </a:r>
            </a:p>
          </p:txBody>
        </p:sp>
        <p:pic>
          <p:nvPicPr>
            <p:cNvPr id="27" name="Picture 2" descr="http://rlworkman.net/howtos/iptables/chunkyhtml/images/rc_firewall.jpg">
              <a:extLst>
                <a:ext uri="{FF2B5EF4-FFF2-40B4-BE49-F238E27FC236}">
                  <a16:creationId xmlns:a16="http://schemas.microsoft.com/office/drawing/2014/main" id="{CD0B7C51-A19B-4679-05DC-3B128FE33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47" b="38355"/>
            <a:stretch/>
          </p:blipFill>
          <p:spPr bwMode="auto">
            <a:xfrm>
              <a:off x="5664574" y="2961230"/>
              <a:ext cx="3108970" cy="61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D2A22E-CBC7-B6BD-82A2-189FD7EAD99B}"/>
              </a:ext>
            </a:extLst>
          </p:cNvPr>
          <p:cNvGrpSpPr/>
          <p:nvPr/>
        </p:nvGrpSpPr>
        <p:grpSpPr>
          <a:xfrm>
            <a:off x="1064659" y="3891566"/>
            <a:ext cx="4330535" cy="2247188"/>
            <a:chOff x="1174788" y="4111241"/>
            <a:chExt cx="4638223" cy="240685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2B565A-06F6-42C7-C763-DA6F947E5E92}"/>
                </a:ext>
              </a:extLst>
            </p:cNvPr>
            <p:cNvSpPr/>
            <p:nvPr/>
          </p:nvSpPr>
          <p:spPr>
            <a:xfrm>
              <a:off x="1174788" y="4111241"/>
              <a:ext cx="4638223" cy="2406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99" dirty="0"/>
            </a:p>
          </p:txBody>
        </p:sp>
        <p:pic>
          <p:nvPicPr>
            <p:cNvPr id="30" name="Picture 2" descr="http://www.macawsinfotech.com/images/restpages/firewall3.jpg">
              <a:extLst>
                <a:ext uri="{FF2B5EF4-FFF2-40B4-BE49-F238E27FC236}">
                  <a16:creationId xmlns:a16="http://schemas.microsoft.com/office/drawing/2014/main" id="{44B157A0-D401-A410-E9F1-9FC5F0143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531" y="4196260"/>
              <a:ext cx="4390119" cy="2204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ECF9B9-F1B5-F0E6-63B4-346F9F5D025C}"/>
                </a:ext>
              </a:extLst>
            </p:cNvPr>
            <p:cNvSpPr/>
            <p:nvPr/>
          </p:nvSpPr>
          <p:spPr>
            <a:xfrm>
              <a:off x="3989269" y="4233118"/>
              <a:ext cx="1517183" cy="296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2222"/>
                  </a:solidFill>
                </a:rPr>
                <a:t>Network Firewall</a:t>
              </a:r>
              <a:endParaRPr lang="en-US" sz="1200" b="1" dirty="0"/>
            </a:p>
          </p:txBody>
        </p:sp>
      </p:grpSp>
      <p:pic>
        <p:nvPicPr>
          <p:cNvPr id="33" name="Picture 32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2EF5C02B-F262-59E4-11BC-4DBD12608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88353"/>
      </p:ext>
    </p:extLst>
  </p:cSld>
  <p:clrMapOvr>
    <a:masterClrMapping/>
  </p:clrMapOvr>
  <p:transition spd="slow" advClick="0" advTm="3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0C51-6162-9A4E-A34F-310AFEE6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Support for Galileo</a:t>
            </a:r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B629DD0-E569-D7EF-728E-6FB8EAF242FA}"/>
              </a:ext>
            </a:extLst>
          </p:cNvPr>
          <p:cNvGrpSpPr/>
          <p:nvPr/>
        </p:nvGrpSpPr>
        <p:grpSpPr>
          <a:xfrm>
            <a:off x="481620" y="1431889"/>
            <a:ext cx="11225583" cy="4644321"/>
            <a:chOff x="347292" y="1194911"/>
            <a:chExt cx="11709648" cy="4844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C005B3C-E47B-9D02-4F23-A4E483AD6AD8}"/>
                </a:ext>
              </a:extLst>
            </p:cNvPr>
            <p:cNvGrpSpPr/>
            <p:nvPr/>
          </p:nvGrpSpPr>
          <p:grpSpPr>
            <a:xfrm>
              <a:off x="347292" y="1376897"/>
              <a:ext cx="7311595" cy="4662605"/>
              <a:chOff x="481730" y="1376810"/>
              <a:chExt cx="7313501" cy="4663820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6521E5FB-04F9-4220-EEF3-6B0BFE7550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4990" y="1376810"/>
                <a:ext cx="2051641" cy="1285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4F003782-2A94-C170-6E52-2F543E6AD1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6332" y="2125885"/>
                <a:ext cx="1" cy="1002792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38315DB7-F35C-14D4-FBDE-9AD574372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0347" y="2125885"/>
                <a:ext cx="1486396" cy="0"/>
              </a:xfrm>
              <a:prstGeom prst="straightConnector1">
                <a:avLst/>
              </a:prstGeom>
              <a:ln w="57150">
                <a:solidFill>
                  <a:schemeClr val="accent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1154C8B7-D9F0-5DB8-FF2B-39C1EFA88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537" y="3486043"/>
                <a:ext cx="0" cy="1871713"/>
              </a:xfrm>
              <a:prstGeom prst="straightConnector1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E9FF2C58-386B-18AD-1306-52ED8835FA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178" y="1619355"/>
                <a:ext cx="1023290" cy="871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F25B30-5199-A27E-3000-3D7830DF3A40}"/>
                  </a:ext>
                </a:extLst>
              </p:cNvPr>
              <p:cNvSpPr txBox="1"/>
              <p:nvPr/>
            </p:nvSpPr>
            <p:spPr>
              <a:xfrm>
                <a:off x="2196819" y="1841105"/>
                <a:ext cx="409193" cy="400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2BA0DD-06BC-E128-5715-D3A1ABB2FBED}"/>
                  </a:ext>
                </a:extLst>
              </p:cNvPr>
              <p:cNvSpPr txBox="1"/>
              <p:nvPr/>
            </p:nvSpPr>
            <p:spPr>
              <a:xfrm>
                <a:off x="481730" y="2259525"/>
                <a:ext cx="903752" cy="584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Optional</a:t>
                </a:r>
              </a:p>
              <a:p>
                <a:r>
                  <a:rPr lang="en-US" sz="1600" dirty="0"/>
                  <a:t>(inside)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AC2023-5E06-8D73-6C24-DEE311B62535}"/>
                  </a:ext>
                </a:extLst>
              </p:cNvPr>
              <p:cNvSpPr txBox="1"/>
              <p:nvPr/>
            </p:nvSpPr>
            <p:spPr>
              <a:xfrm>
                <a:off x="5440960" y="4067957"/>
                <a:ext cx="2354271" cy="708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Hardened</a:t>
                </a:r>
              </a:p>
              <a:p>
                <a:r>
                  <a:rPr lang="en-US" sz="2000" dirty="0"/>
                  <a:t>Output (</a:t>
                </a:r>
                <a:r>
                  <a:rPr lang="en-US" sz="2000" b="1" u="sng" dirty="0"/>
                  <a:t>GPS format</a:t>
                </a:r>
                <a:r>
                  <a:rPr lang="en-US" sz="2000" dirty="0"/>
                  <a:t>)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D8E55E5-33BA-20B7-B387-4CE5B4B5137C}"/>
                  </a:ext>
                </a:extLst>
              </p:cNvPr>
              <p:cNvGrpSpPr/>
              <p:nvPr/>
            </p:nvGrpSpPr>
            <p:grpSpPr>
              <a:xfrm>
                <a:off x="3088959" y="5367423"/>
                <a:ext cx="3209143" cy="673207"/>
                <a:chOff x="3088959" y="5367423"/>
                <a:chExt cx="3209143" cy="673207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AAA90B14-2E16-0024-23CD-0BFEA2BD76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88959" y="5367423"/>
                  <a:ext cx="3209143" cy="673207"/>
                </a:xfrm>
                <a:prstGeom prst="rect">
                  <a:avLst/>
                </a:prstGeom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3A09F24-6D90-CA5D-E53E-6CFD1B9FCFFC}"/>
                    </a:ext>
                  </a:extLst>
                </p:cNvPr>
                <p:cNvSpPr/>
                <p:nvPr/>
              </p:nvSpPr>
              <p:spPr>
                <a:xfrm>
                  <a:off x="3186802" y="5692806"/>
                  <a:ext cx="504457" cy="106570"/>
                </a:xfrm>
                <a:prstGeom prst="rect">
                  <a:avLst/>
                </a:prstGeom>
                <a:solidFill>
                  <a:schemeClr val="tx1">
                    <a:lumMod val="10000"/>
                    <a:lumOff val="9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199" dirty="0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95364B6-71D3-60C8-233C-C94AD2928A8C}"/>
                </a:ext>
              </a:extLst>
            </p:cNvPr>
            <p:cNvGrpSpPr/>
            <p:nvPr/>
          </p:nvGrpSpPr>
          <p:grpSpPr>
            <a:xfrm>
              <a:off x="1261005" y="3860954"/>
              <a:ext cx="3707449" cy="1246327"/>
              <a:chOff x="1395681" y="3861514"/>
              <a:chExt cx="3708414" cy="124665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69DAE18-F336-661C-DA7F-7E81AE2A93D0}"/>
                  </a:ext>
                </a:extLst>
              </p:cNvPr>
              <p:cNvSpPr/>
              <p:nvPr/>
            </p:nvSpPr>
            <p:spPr>
              <a:xfrm>
                <a:off x="2965333" y="3861514"/>
                <a:ext cx="957943" cy="124654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/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38ED894D-B406-F443-17C5-7C4BFD644B92}"/>
                  </a:ext>
                </a:extLst>
              </p:cNvPr>
              <p:cNvSpPr/>
              <p:nvPr/>
            </p:nvSpPr>
            <p:spPr>
              <a:xfrm>
                <a:off x="4199597" y="4317735"/>
                <a:ext cx="904498" cy="351888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9F2F8B-1247-17C7-9E0B-D006CB806FD2}"/>
                  </a:ext>
                </a:extLst>
              </p:cNvPr>
              <p:cNvSpPr txBox="1"/>
              <p:nvPr/>
            </p:nvSpPr>
            <p:spPr>
              <a:xfrm>
                <a:off x="2406711" y="4162272"/>
                <a:ext cx="543881" cy="584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99" dirty="0"/>
                  <a:t>or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23D292-362A-4877-800C-CA0F65278AB3}"/>
                  </a:ext>
                </a:extLst>
              </p:cNvPr>
              <p:cNvSpPr txBox="1"/>
              <p:nvPr/>
            </p:nvSpPr>
            <p:spPr>
              <a:xfrm>
                <a:off x="3112294" y="4707950"/>
                <a:ext cx="635275" cy="4002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accent5"/>
                    </a:solidFill>
                  </a:rPr>
                  <a:t>GALILEO</a:t>
                </a:r>
              </a:p>
              <a:p>
                <a:pPr algn="ctr"/>
                <a:r>
                  <a:rPr lang="en-US" sz="1000" b="1" dirty="0">
                    <a:solidFill>
                      <a:schemeClr val="accent5"/>
                    </a:solidFill>
                  </a:rPr>
                  <a:t>TIME</a:t>
                </a:r>
              </a:p>
            </p:txBody>
          </p:sp>
          <p:pic>
            <p:nvPicPr>
              <p:cNvPr id="22" name="Picture 4" descr="Image result for image of a clock">
                <a:extLst>
                  <a:ext uri="{FF2B5EF4-FFF2-40B4-BE49-F238E27FC236}">
                    <a16:creationId xmlns:a16="http://schemas.microsoft.com/office/drawing/2014/main" id="{CE05EEF5-EDAF-AEC0-6A65-CE400FFF95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3065" y="3918180"/>
                <a:ext cx="783333" cy="783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5EE9E33-3940-B111-6EEC-53593FC3B5BB}"/>
                  </a:ext>
                </a:extLst>
              </p:cNvPr>
              <p:cNvSpPr/>
              <p:nvPr/>
            </p:nvSpPr>
            <p:spPr>
              <a:xfrm>
                <a:off x="3072888" y="3941438"/>
                <a:ext cx="732944" cy="732944"/>
              </a:xfrm>
              <a:prstGeom prst="ellipse">
                <a:avLst/>
              </a:prstGeom>
              <a:noFill/>
              <a:ln w="57150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938E52-7D59-0004-7519-E4EC58EFB95C}"/>
                  </a:ext>
                </a:extLst>
              </p:cNvPr>
              <p:cNvSpPr/>
              <p:nvPr/>
            </p:nvSpPr>
            <p:spPr>
              <a:xfrm>
                <a:off x="1395681" y="3861514"/>
                <a:ext cx="957943" cy="124654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accent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BAF76CB-BA5B-6294-D759-B6334E04B83C}"/>
                  </a:ext>
                </a:extLst>
              </p:cNvPr>
              <p:cNvSpPr txBox="1"/>
              <p:nvPr/>
            </p:nvSpPr>
            <p:spPr>
              <a:xfrm>
                <a:off x="1491452" y="4700431"/>
                <a:ext cx="734753" cy="400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chemeClr val="bg2"/>
                    </a:solidFill>
                  </a:rPr>
                  <a:t>GPS</a:t>
                </a:r>
              </a:p>
              <a:p>
                <a:pPr algn="ctr"/>
                <a:r>
                  <a:rPr lang="en-US" sz="1000" b="1" dirty="0">
                    <a:solidFill>
                      <a:schemeClr val="bg2"/>
                    </a:solidFill>
                  </a:rPr>
                  <a:t>TIME</a:t>
                </a:r>
              </a:p>
            </p:txBody>
          </p:sp>
          <p:pic>
            <p:nvPicPr>
              <p:cNvPr id="26" name="Picture 4" descr="Image result for image of a clock">
                <a:extLst>
                  <a:ext uri="{FF2B5EF4-FFF2-40B4-BE49-F238E27FC236}">
                    <a16:creationId xmlns:a16="http://schemas.microsoft.com/office/drawing/2014/main" id="{C65843C7-EF5E-FCE5-6CC2-7D68B878E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3413" y="3918180"/>
                <a:ext cx="783333" cy="783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B81B2FB-225C-6FD0-D8E3-E8CD88E34E52}"/>
                  </a:ext>
                </a:extLst>
              </p:cNvPr>
              <p:cNvSpPr/>
              <p:nvPr/>
            </p:nvSpPr>
            <p:spPr>
              <a:xfrm>
                <a:off x="1503236" y="3941438"/>
                <a:ext cx="732944" cy="732944"/>
              </a:xfrm>
              <a:prstGeom prst="ellipse">
                <a:avLst/>
              </a:prstGeom>
              <a:noFill/>
              <a:ln w="57150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199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E460CB2-FE8A-AB0E-FF44-AB1D45C68C5D}"/>
                </a:ext>
              </a:extLst>
            </p:cNvPr>
            <p:cNvGrpSpPr/>
            <p:nvPr/>
          </p:nvGrpSpPr>
          <p:grpSpPr>
            <a:xfrm>
              <a:off x="6718465" y="1194911"/>
              <a:ext cx="5338475" cy="4755581"/>
              <a:chOff x="6718465" y="1194911"/>
              <a:chExt cx="5338475" cy="475558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8D55184-D340-D161-2C49-42DE1587BC72}"/>
                  </a:ext>
                </a:extLst>
              </p:cNvPr>
              <p:cNvGrpSpPr/>
              <p:nvPr/>
            </p:nvGrpSpPr>
            <p:grpSpPr>
              <a:xfrm>
                <a:off x="6718465" y="1194911"/>
                <a:ext cx="5062538" cy="4124168"/>
                <a:chOff x="6854562" y="1194777"/>
                <a:chExt cx="5063856" cy="4125242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C216924-696D-1135-247F-78A843C97EDC}"/>
                    </a:ext>
                  </a:extLst>
                </p:cNvPr>
                <p:cNvGrpSpPr/>
                <p:nvPr/>
              </p:nvGrpSpPr>
              <p:grpSpPr>
                <a:xfrm>
                  <a:off x="8242430" y="3479408"/>
                  <a:ext cx="3675988" cy="1840611"/>
                  <a:chOff x="8242430" y="3479408"/>
                  <a:chExt cx="3675988" cy="1840611"/>
                </a:xfrm>
              </p:grpSpPr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4454501-01A3-ED85-ACC0-72B545076D1B}"/>
                      </a:ext>
                    </a:extLst>
                  </p:cNvPr>
                  <p:cNvSpPr txBox="1"/>
                  <p:nvPr/>
                </p:nvSpPr>
                <p:spPr>
                  <a:xfrm>
                    <a:off x="8301857" y="4091131"/>
                    <a:ext cx="2099198" cy="70807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Validated</a:t>
                    </a:r>
                  </a:p>
                  <a:p>
                    <a:r>
                      <a:rPr lang="en-US" sz="2000" dirty="0"/>
                      <a:t>Output (</a:t>
                    </a:r>
                    <a:r>
                      <a:rPr lang="en-US" sz="2000" b="1" u="sng" dirty="0"/>
                      <a:t>all bands</a:t>
                    </a:r>
                    <a:r>
                      <a:rPr lang="en-US" sz="2000" dirty="0"/>
                      <a:t>)</a:t>
                    </a:r>
                  </a:p>
                </p:txBody>
              </p:sp>
              <p:cxnSp>
                <p:nvCxnSpPr>
                  <p:cNvPr id="40" name="Straight Arrow Connector 39">
                    <a:extLst>
                      <a:ext uri="{FF2B5EF4-FFF2-40B4-BE49-F238E27FC236}">
                        <a16:creationId xmlns:a16="http://schemas.microsoft.com/office/drawing/2014/main" id="{B9014140-BD0B-C404-F48E-9F06210B14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242430" y="3479408"/>
                    <a:ext cx="0" cy="1840611"/>
                  </a:xfrm>
                  <a:prstGeom prst="straightConnector1">
                    <a:avLst/>
                  </a:prstGeom>
                  <a:ln w="57150">
                    <a:solidFill>
                      <a:schemeClr val="accent4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1" name="Picture 4">
                    <a:extLst>
                      <a:ext uri="{FF2B5EF4-FFF2-40B4-BE49-F238E27FC236}">
                        <a16:creationId xmlns:a16="http://schemas.microsoft.com/office/drawing/2014/main" id="{C100254A-FA47-4496-7154-736FCF47AFB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39544" y="3798112"/>
                    <a:ext cx="1023290" cy="8715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9CB92486-62D8-473F-76F3-35624DE33D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114403" y="4484787"/>
                    <a:ext cx="725141" cy="835232"/>
                  </a:xfrm>
                  <a:prstGeom prst="straightConnector1">
                    <a:avLst/>
                  </a:prstGeom>
                  <a:ln w="38100">
                    <a:solidFill>
                      <a:schemeClr val="bg1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979DC991-ADC6-0B7C-92E7-2F41DCA917B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80118" y="4643123"/>
                    <a:ext cx="1138300" cy="4002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Holdover</a:t>
                    </a:r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B2A3DF2A-E4D0-9F84-FB4A-237D9C9BFC54}"/>
                    </a:ext>
                  </a:extLst>
                </p:cNvPr>
                <p:cNvGrpSpPr/>
                <p:nvPr/>
              </p:nvGrpSpPr>
              <p:grpSpPr>
                <a:xfrm>
                  <a:off x="6854562" y="1194777"/>
                  <a:ext cx="3241827" cy="1823506"/>
                  <a:chOff x="6854562" y="1194777"/>
                  <a:chExt cx="3241827" cy="1823506"/>
                </a:xfrm>
              </p:grpSpPr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7485422D-92D6-144A-F185-54CF453040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47611" y="1715589"/>
                    <a:ext cx="0" cy="1302694"/>
                  </a:xfrm>
                  <a:prstGeom prst="straightConnector1">
                    <a:avLst/>
                  </a:prstGeom>
                  <a:ln w="57150">
                    <a:solidFill>
                      <a:schemeClr val="accent4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3FD3867A-C6A6-F4DB-9FAE-2BFD5D4093BF}"/>
                      </a:ext>
                    </a:extLst>
                  </p:cNvPr>
                  <p:cNvSpPr txBox="1"/>
                  <p:nvPr/>
                </p:nvSpPr>
                <p:spPr>
                  <a:xfrm>
                    <a:off x="6854562" y="1315249"/>
                    <a:ext cx="1001561" cy="4002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/>
                      <a:t>Live Sky</a:t>
                    </a:r>
                  </a:p>
                </p:txBody>
              </p:sp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14EF8823-B19B-7B60-3D8D-ADBA065452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027751" y="1194777"/>
                    <a:ext cx="678674" cy="680933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C3BEB648-C32B-8468-F7E3-F9A077FBA0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9382286" y="1194777"/>
                    <a:ext cx="714103" cy="663665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14FBC34-B9FA-8A35-3147-D229442CE3A9}"/>
                      </a:ext>
                    </a:extLst>
                  </p:cNvPr>
                  <p:cNvSpPr txBox="1"/>
                  <p:nvPr/>
                </p:nvSpPr>
                <p:spPr>
                  <a:xfrm>
                    <a:off x="8705752" y="1335766"/>
                    <a:ext cx="550294" cy="3795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866" dirty="0"/>
                      <a:t>and</a:t>
                    </a:r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2F5A40B-AC66-8956-CBEB-917DD74F2382}"/>
                    </a:ext>
                  </a:extLst>
                </p:cNvPr>
                <p:cNvSpPr txBox="1"/>
                <p:nvPr/>
              </p:nvSpPr>
              <p:spPr>
                <a:xfrm>
                  <a:off x="8136543" y="1929364"/>
                  <a:ext cx="1881068" cy="5849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/>
                    <a:t>Reception/Anomaly</a:t>
                  </a:r>
                </a:p>
                <a:p>
                  <a:pPr algn="ctr"/>
                  <a:r>
                    <a:rPr lang="en-US" sz="1600" b="1" dirty="0"/>
                    <a:t>Detection</a:t>
                  </a:r>
                </a:p>
              </p:txBody>
            </p:sp>
          </p:grpSp>
          <p:pic>
            <p:nvPicPr>
              <p:cNvPr id="30" name="Picture 29" descr="A picture containing text, monitor, screen, screenshot&#10;&#10;Description automatically generated">
                <a:extLst>
                  <a:ext uri="{FF2B5EF4-FFF2-40B4-BE49-F238E27FC236}">
                    <a16:creationId xmlns:a16="http://schemas.microsoft.com/office/drawing/2014/main" id="{C334576D-2FA4-8BBD-243E-55A15994B8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967" t="42338" r="4642" b="42761"/>
              <a:stretch/>
            </p:blipFill>
            <p:spPr>
              <a:xfrm>
                <a:off x="7445368" y="5433044"/>
                <a:ext cx="4611572" cy="517448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2F05B46F-4617-1F56-7324-3B3D69661C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6713"/>
      </p:ext>
    </p:extLst>
  </p:cSld>
  <p:clrMapOvr>
    <a:masterClrMapping/>
  </p:clrMapOvr>
  <p:transition spd="slow" advClick="0" advTm="3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DE9D-2EB2-CE4E-A9A7-5695FA0E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317475"/>
            <a:ext cx="10512425" cy="1325563"/>
          </a:xfrm>
        </p:spPr>
        <p:txBody>
          <a:bodyPr/>
          <a:lstStyle/>
          <a:p>
            <a:r>
              <a:rPr lang="en-US" sz="4400" dirty="0"/>
              <a:t>BlueSky</a:t>
            </a:r>
            <a:r>
              <a:rPr lang="en-US" sz="4000" baseline="30000" dirty="0"/>
              <a:t>™</a:t>
            </a:r>
            <a:r>
              <a:rPr lang="en-US" sz="4400" dirty="0"/>
              <a:t> Performance Monitoring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3FD5B6-0A41-2AED-A646-148582703F1A}"/>
              </a:ext>
            </a:extLst>
          </p:cNvPr>
          <p:cNvGrpSpPr/>
          <p:nvPr/>
        </p:nvGrpSpPr>
        <p:grpSpPr>
          <a:xfrm>
            <a:off x="780152" y="1312305"/>
            <a:ext cx="10647475" cy="5072473"/>
            <a:chOff x="526806" y="1312305"/>
            <a:chExt cx="10647475" cy="50724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0927E4-00D9-0054-D33D-9EA70C8554B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43037" y="1312305"/>
              <a:ext cx="3822640" cy="2338636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9873CB-2DC5-468E-1605-88B096A291F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26806" y="3809567"/>
              <a:ext cx="3838871" cy="2266016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240424-AD60-CD23-BD51-8FFFC94CD6B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351641" y="1929352"/>
              <a:ext cx="3822640" cy="2280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87E575-A496-1AC9-090A-332EDC354FDA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7351083" y="4171620"/>
              <a:ext cx="3822640" cy="2213158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AA1449F-5B41-FC66-C1C2-4C662790F900}"/>
                </a:ext>
              </a:extLst>
            </p:cNvPr>
            <p:cNvSpPr/>
            <p:nvPr/>
          </p:nvSpPr>
          <p:spPr>
            <a:xfrm>
              <a:off x="4477147" y="2047803"/>
              <a:ext cx="1117309" cy="678002"/>
            </a:xfrm>
            <a:prstGeom prst="roundRect">
              <a:avLst/>
            </a:prstGeom>
            <a:solidFill>
              <a:srgbClr val="FFD53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830E61-21C1-A629-139C-F907876B9B1C}"/>
                </a:ext>
              </a:extLst>
            </p:cNvPr>
            <p:cNvSpPr txBox="1"/>
            <p:nvPr/>
          </p:nvSpPr>
          <p:spPr>
            <a:xfrm>
              <a:off x="4477147" y="2079107"/>
              <a:ext cx="11173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Timing</a:t>
              </a:r>
            </a:p>
            <a:p>
              <a:r>
                <a:rPr lang="en-US" sz="1600" b="1" dirty="0"/>
                <a:t>Anomaly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A3E77D7-D6D4-3DA4-58C4-D62DA76F2C8C}"/>
                </a:ext>
              </a:extLst>
            </p:cNvPr>
            <p:cNvSpPr/>
            <p:nvPr/>
          </p:nvSpPr>
          <p:spPr>
            <a:xfrm>
              <a:off x="4508351" y="5178688"/>
              <a:ext cx="1482230" cy="893071"/>
            </a:xfrm>
            <a:prstGeom prst="roundRect">
              <a:avLst/>
            </a:prstGeom>
            <a:solidFill>
              <a:srgbClr val="FFD53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0D36A4-5E05-5962-C388-D55C8DB0FF33}"/>
                </a:ext>
              </a:extLst>
            </p:cNvPr>
            <p:cNvSpPr txBox="1"/>
            <p:nvPr/>
          </p:nvSpPr>
          <p:spPr>
            <a:xfrm>
              <a:off x="4522863" y="5240762"/>
              <a:ext cx="148223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Spoof – Satellite Falling Out of View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85F494-018E-47C8-ADF5-48A8992FED4E}"/>
                </a:ext>
              </a:extLst>
            </p:cNvPr>
            <p:cNvSpPr/>
            <p:nvPr/>
          </p:nvSpPr>
          <p:spPr>
            <a:xfrm>
              <a:off x="5970927" y="3558193"/>
              <a:ext cx="1325070" cy="1231855"/>
            </a:xfrm>
            <a:prstGeom prst="roundRect">
              <a:avLst/>
            </a:prstGeom>
            <a:solidFill>
              <a:srgbClr val="FFD53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C90FC7-48F2-7D39-F2ED-0B8114D5B533}"/>
                </a:ext>
              </a:extLst>
            </p:cNvPr>
            <p:cNvSpPr txBox="1"/>
            <p:nvPr/>
          </p:nvSpPr>
          <p:spPr>
            <a:xfrm>
              <a:off x="5985439" y="3620267"/>
              <a:ext cx="132507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Phase Movement &amp; Position Excursion</a:t>
              </a:r>
            </a:p>
          </p:txBody>
        </p:sp>
      </p:grpSp>
      <p:pic>
        <p:nvPicPr>
          <p:cNvPr id="15" name="Picture 14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92899AF8-115C-B529-A58C-CAF4FC0CC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86883"/>
      </p:ext>
    </p:extLst>
  </p:cSld>
  <p:clrMapOvr>
    <a:masterClrMapping/>
  </p:clrMapOvr>
  <p:transition spd="slow" advClick="0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ACDA-D88E-8E46-B608-05A5063E3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BlueSky</a:t>
            </a:r>
            <a:r>
              <a:rPr lang="en-US" sz="4000" baseline="30000" dirty="0"/>
              <a:t>™</a:t>
            </a:r>
            <a:r>
              <a:rPr lang="en-US" sz="4000" dirty="0"/>
              <a:t> GNSS Firewall Deployment Models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AAD7D9-3D57-5635-7D99-1F3071C5F3FA}"/>
              </a:ext>
            </a:extLst>
          </p:cNvPr>
          <p:cNvGrpSpPr/>
          <p:nvPr/>
        </p:nvGrpSpPr>
        <p:grpSpPr>
          <a:xfrm>
            <a:off x="372423" y="1386330"/>
            <a:ext cx="11201192" cy="4876301"/>
            <a:chOff x="382530" y="1600677"/>
            <a:chExt cx="11735953" cy="5109103"/>
          </a:xfrm>
        </p:grpSpPr>
        <p:pic>
          <p:nvPicPr>
            <p:cNvPr id="5" name="Picture 4" descr="A picture containing text, remote, screenshot&#10;&#10;Description automatically generated">
              <a:extLst>
                <a:ext uri="{FF2B5EF4-FFF2-40B4-BE49-F238E27FC236}">
                  <a16:creationId xmlns:a16="http://schemas.microsoft.com/office/drawing/2014/main" id="{03752922-4B06-2800-E6CC-78B801EA5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394" b="45594"/>
            <a:stretch/>
          </p:blipFill>
          <p:spPr>
            <a:xfrm>
              <a:off x="9235225" y="4009718"/>
              <a:ext cx="2883258" cy="2898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004708-7B6C-11C2-F73C-C4BC96E8B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8630" y="2816089"/>
              <a:ext cx="317531" cy="50214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6F2A8E-A3B5-3940-82DC-A73FA9FBBB71}"/>
                </a:ext>
              </a:extLst>
            </p:cNvPr>
            <p:cNvSpPr txBox="1"/>
            <p:nvPr/>
          </p:nvSpPr>
          <p:spPr>
            <a:xfrm>
              <a:off x="659615" y="5910401"/>
              <a:ext cx="24386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SyncServer</a:t>
              </a:r>
              <a:r>
                <a:rPr lang="en-US" sz="1400" b="1" dirty="0"/>
                <a:t> S600/S650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4CB401A-5536-1271-AA55-F1D17163B3FD}"/>
                </a:ext>
              </a:extLst>
            </p:cNvPr>
            <p:cNvCxnSpPr>
              <a:cxnSpLocks/>
            </p:cNvCxnSpPr>
            <p:nvPr/>
          </p:nvCxnSpPr>
          <p:spPr>
            <a:xfrm>
              <a:off x="1657676" y="3325848"/>
              <a:ext cx="26764" cy="2205695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CFFE91D-3A69-6572-7F26-818D34370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30" y="4729292"/>
              <a:ext cx="684244" cy="58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38E2DD8-E91D-396F-996E-C643B4E406BF}"/>
                </a:ext>
              </a:extLst>
            </p:cNvPr>
            <p:cNvCxnSpPr>
              <a:cxnSpLocks/>
            </p:cNvCxnSpPr>
            <p:nvPr/>
          </p:nvCxnSpPr>
          <p:spPr>
            <a:xfrm>
              <a:off x="987442" y="5185022"/>
              <a:ext cx="183163" cy="19755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BA208CD-66A2-7223-BBA1-79C7432F145D}"/>
                </a:ext>
              </a:extLst>
            </p:cNvPr>
            <p:cNvSpPr/>
            <p:nvPr/>
          </p:nvSpPr>
          <p:spPr>
            <a:xfrm>
              <a:off x="1646497" y="4658774"/>
              <a:ext cx="12078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Validated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10739C-5459-DF0F-1051-D537AA152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6561" y="2637842"/>
              <a:ext cx="317531" cy="50214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C11311-B706-4E4F-E13C-21C79F738E47}"/>
                </a:ext>
              </a:extLst>
            </p:cNvPr>
            <p:cNvSpPr txBox="1"/>
            <p:nvPr/>
          </p:nvSpPr>
          <p:spPr>
            <a:xfrm>
              <a:off x="4686606" y="6033922"/>
              <a:ext cx="2027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Equipment requiring GPS/L1 signal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E1E3AF2-27FB-FE53-8DB2-54199F554CEB}"/>
                </a:ext>
              </a:extLst>
            </p:cNvPr>
            <p:cNvCxnSpPr>
              <a:cxnSpLocks/>
            </p:cNvCxnSpPr>
            <p:nvPr/>
          </p:nvCxnSpPr>
          <p:spPr>
            <a:xfrm>
              <a:off x="5728783" y="3139984"/>
              <a:ext cx="1" cy="190843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4FA87D-FDFE-DED5-877E-99C2C1BBE2AE}"/>
                </a:ext>
              </a:extLst>
            </p:cNvPr>
            <p:cNvSpPr/>
            <p:nvPr/>
          </p:nvSpPr>
          <p:spPr>
            <a:xfrm>
              <a:off x="4723007" y="4329013"/>
              <a:ext cx="121070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Hardened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DB8866-1874-D4CF-D74D-0BF8331E6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0320" y="2273820"/>
              <a:ext cx="317531" cy="502141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D59132-4A73-3E40-A915-06EFFB7FF4B1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9679086" y="2775961"/>
              <a:ext cx="0" cy="264979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9E2ED6-AB4D-A7B7-5B12-2BD0CB754A1A}"/>
                </a:ext>
              </a:extLst>
            </p:cNvPr>
            <p:cNvSpPr/>
            <p:nvPr/>
          </p:nvSpPr>
          <p:spPr>
            <a:xfrm>
              <a:off x="9083225" y="3049313"/>
              <a:ext cx="1214878" cy="1942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GPS Splitter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AE8B86-7898-6093-49DE-55AEBE8BC0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843" y="3243517"/>
              <a:ext cx="0" cy="761755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A6160CF-1788-9CFF-AF2A-A21354AB92E5}"/>
                </a:ext>
              </a:extLst>
            </p:cNvPr>
            <p:cNvCxnSpPr>
              <a:cxnSpLocks/>
            </p:cNvCxnSpPr>
            <p:nvPr/>
          </p:nvCxnSpPr>
          <p:spPr>
            <a:xfrm>
              <a:off x="9224595" y="3243517"/>
              <a:ext cx="0" cy="202596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8B582F4E-5728-5D63-67E2-DC54839C3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966" y="3239056"/>
              <a:ext cx="918132" cy="575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51436-9735-0C22-35B1-9E88277E00A3}"/>
                </a:ext>
              </a:extLst>
            </p:cNvPr>
            <p:cNvCxnSpPr>
              <a:cxnSpLocks/>
            </p:cNvCxnSpPr>
            <p:nvPr/>
          </p:nvCxnSpPr>
          <p:spPr>
            <a:xfrm>
              <a:off x="5876767" y="3473419"/>
              <a:ext cx="0" cy="36646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9B1B216-23A6-03FF-0673-97F36CB47E3F}"/>
                </a:ext>
              </a:extLst>
            </p:cNvPr>
            <p:cNvCxnSpPr>
              <a:cxnSpLocks/>
            </p:cNvCxnSpPr>
            <p:nvPr/>
          </p:nvCxnSpPr>
          <p:spPr>
            <a:xfrm>
              <a:off x="5903069" y="3474453"/>
              <a:ext cx="281617" cy="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B0C0A8-1097-8B10-289D-F997ADFF2BE0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21" y="1600677"/>
              <a:ext cx="0" cy="4739223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3B1AC7-87B5-59D3-8A96-1520317FDA43}"/>
                </a:ext>
              </a:extLst>
            </p:cNvPr>
            <p:cNvCxnSpPr>
              <a:cxnSpLocks/>
            </p:cNvCxnSpPr>
            <p:nvPr/>
          </p:nvCxnSpPr>
          <p:spPr>
            <a:xfrm>
              <a:off x="7951814" y="1600677"/>
              <a:ext cx="0" cy="4665461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C971650-E149-ABD9-02F0-691B27719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31"/>
            <a:stretch/>
          </p:blipFill>
          <p:spPr>
            <a:xfrm>
              <a:off x="5056802" y="5045685"/>
              <a:ext cx="1336031" cy="31668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584DEC6-C92E-D8D1-BCAC-A208C0F8D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31"/>
            <a:stretch/>
          </p:blipFill>
          <p:spPr>
            <a:xfrm>
              <a:off x="5067433" y="5374367"/>
              <a:ext cx="1336031" cy="31668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4B13C58-7105-8A1F-B847-F1DDD79E1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31"/>
            <a:stretch/>
          </p:blipFill>
          <p:spPr>
            <a:xfrm>
              <a:off x="5056802" y="5703050"/>
              <a:ext cx="1336031" cy="31668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F04701-27A2-D599-C760-2BD7C83F8063}"/>
                </a:ext>
              </a:extLst>
            </p:cNvPr>
            <p:cNvSpPr txBox="1"/>
            <p:nvPr/>
          </p:nvSpPr>
          <p:spPr>
            <a:xfrm>
              <a:off x="647970" y="1642467"/>
              <a:ext cx="2438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Firewall using</a:t>
              </a:r>
            </a:p>
            <a:p>
              <a:pPr algn="ctr"/>
              <a:r>
                <a:rPr lang="en-US" sz="1800" b="1" dirty="0"/>
                <a:t>Validated Output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289D5E-F4A9-9CFD-12CE-976F95F67D77}"/>
                </a:ext>
              </a:extLst>
            </p:cNvPr>
            <p:cNvSpPr txBox="1"/>
            <p:nvPr/>
          </p:nvSpPr>
          <p:spPr>
            <a:xfrm>
              <a:off x="4422277" y="1642467"/>
              <a:ext cx="2747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Firewall using</a:t>
              </a:r>
            </a:p>
            <a:p>
              <a:pPr algn="ctr"/>
              <a:r>
                <a:rPr lang="en-US" sz="1800" b="1" dirty="0"/>
                <a:t>Hardened Output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4B8D9B-ADBC-B786-4AA9-0FE738D019E7}"/>
                </a:ext>
              </a:extLst>
            </p:cNvPr>
            <p:cNvSpPr txBox="1"/>
            <p:nvPr/>
          </p:nvSpPr>
          <p:spPr>
            <a:xfrm>
              <a:off x="8505517" y="1642467"/>
              <a:ext cx="27359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Firewall Deployed for Monitoring Only</a:t>
              </a:r>
            </a:p>
          </p:txBody>
        </p:sp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92BE139F-CCE0-90B2-D114-CCF5ED8D0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336" y="3180832"/>
              <a:ext cx="684244" cy="582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36582E4-BD26-CC18-9781-B5842EC32237}"/>
                </a:ext>
              </a:extLst>
            </p:cNvPr>
            <p:cNvCxnSpPr>
              <a:cxnSpLocks/>
            </p:cNvCxnSpPr>
            <p:nvPr/>
          </p:nvCxnSpPr>
          <p:spPr>
            <a:xfrm>
              <a:off x="5114249" y="3636564"/>
              <a:ext cx="183163" cy="197557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3F8AE1B-8EB7-06C6-01F3-84BE844283A2}"/>
                </a:ext>
              </a:extLst>
            </p:cNvPr>
            <p:cNvSpPr txBox="1"/>
            <p:nvPr/>
          </p:nvSpPr>
          <p:spPr>
            <a:xfrm>
              <a:off x="3820946" y="3623555"/>
              <a:ext cx="9140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Optional MAC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580F38-5DE1-BBC7-9553-749C1C429664}"/>
                </a:ext>
              </a:extLst>
            </p:cNvPr>
            <p:cNvSpPr txBox="1"/>
            <p:nvPr/>
          </p:nvSpPr>
          <p:spPr>
            <a:xfrm>
              <a:off x="6938998" y="3427424"/>
              <a:ext cx="633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Optional</a:t>
              </a:r>
            </a:p>
            <a:p>
              <a:r>
                <a:rPr lang="en-US" sz="1000" dirty="0"/>
                <a:t>Cesium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0737755-0D7B-C225-7D3B-2FFEE2543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26527" y="2682140"/>
              <a:ext cx="1474731" cy="8376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1DEC73-574B-F97F-F7A9-E57B566BD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67086" y="2338329"/>
              <a:ext cx="1474731" cy="8376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27CCEFC-2340-404C-A5B9-0FCD7B9A5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2714" y="2446670"/>
              <a:ext cx="1474731" cy="83764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E55F42B-DD3F-A674-1B9F-97ECC981CA11}"/>
                </a:ext>
              </a:extLst>
            </p:cNvPr>
            <p:cNvSpPr txBox="1"/>
            <p:nvPr/>
          </p:nvSpPr>
          <p:spPr>
            <a:xfrm>
              <a:off x="8210919" y="6186560"/>
              <a:ext cx="2027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Equipment requiring GPS/L1 signal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6108099-7EF3-8ED0-5A94-09D4D02BB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31"/>
            <a:stretch/>
          </p:blipFill>
          <p:spPr>
            <a:xfrm>
              <a:off x="8556579" y="5200513"/>
              <a:ext cx="1336031" cy="31668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DD906A5-E008-50C4-3EA1-1D17ECC55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31"/>
            <a:stretch/>
          </p:blipFill>
          <p:spPr>
            <a:xfrm>
              <a:off x="8567210" y="5529196"/>
              <a:ext cx="1336031" cy="31668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25914B9-80C5-1579-4F99-9D1289BFF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031"/>
            <a:stretch/>
          </p:blipFill>
          <p:spPr>
            <a:xfrm>
              <a:off x="8556579" y="5857878"/>
              <a:ext cx="1336031" cy="316686"/>
            </a:xfrm>
            <a:prstGeom prst="rect">
              <a:avLst/>
            </a:prstGeom>
          </p:spPr>
        </p:pic>
        <p:pic>
          <p:nvPicPr>
            <p:cNvPr id="49" name="Picture 48" descr="A picture containing text, remote, screenshot&#10;&#10;Description automatically generated">
              <a:extLst>
                <a:ext uri="{FF2B5EF4-FFF2-40B4-BE49-F238E27FC236}">
                  <a16:creationId xmlns:a16="http://schemas.microsoft.com/office/drawing/2014/main" id="{75EB7898-B3B4-DFC2-A475-5FF80012E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394" b="45594"/>
            <a:stretch/>
          </p:blipFill>
          <p:spPr>
            <a:xfrm>
              <a:off x="4287155" y="3861825"/>
              <a:ext cx="2883258" cy="289870"/>
            </a:xfrm>
            <a:prstGeom prst="rect">
              <a:avLst/>
            </a:prstGeom>
          </p:spPr>
        </p:pic>
      </p:grpSp>
      <p:pic>
        <p:nvPicPr>
          <p:cNvPr id="8" name="Picture 7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1D411F63-836E-A392-B74B-7257F439AF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61824"/>
      </p:ext>
    </p:extLst>
  </p:cSld>
  <p:clrMapOvr>
    <a:masterClrMapping/>
  </p:clrMapOvr>
  <p:transition spd="slow"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3CBB67-9482-7DD8-1EF7-28B25C9E3C80}"/>
              </a:ext>
            </a:extLst>
          </p:cNvPr>
          <p:cNvSpPr/>
          <p:nvPr/>
        </p:nvSpPr>
        <p:spPr>
          <a:xfrm>
            <a:off x="5667375" y="1952161"/>
            <a:ext cx="6181725" cy="4505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198597-59FA-5045-9590-8606253B5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98" y="1921183"/>
            <a:ext cx="4906177" cy="4351338"/>
          </a:xfrm>
        </p:spPr>
        <p:txBody>
          <a:bodyPr/>
          <a:lstStyle/>
          <a:p>
            <a:r>
              <a:rPr lang="en-US" sz="2400" dirty="0"/>
              <a:t>±5E-13 frequency accuracy for 5-year operating life</a:t>
            </a:r>
          </a:p>
          <a:p>
            <a:r>
              <a:rPr lang="en-US" sz="2400" dirty="0"/>
              <a:t>30 minutes to achieve ±5E-13 accuracy from power application</a:t>
            </a:r>
          </a:p>
          <a:p>
            <a:r>
              <a:rPr lang="en-US" sz="2400" dirty="0"/>
              <a:t>Environmental stability of ±8E-14</a:t>
            </a:r>
          </a:p>
          <a:p>
            <a:r>
              <a:rPr lang="en-US" sz="2400" dirty="0"/>
              <a:t>Allan deviation of 8.5E-13 </a:t>
            </a:r>
            <a:r>
              <a:rPr lang="en-US" sz="2400" dirty="0">
                <a:sym typeface="Symbol" panose="05050102010706020507" pitchFamily="18" charset="2"/>
              </a:rPr>
              <a:t></a:t>
            </a:r>
            <a:r>
              <a:rPr lang="en-US" sz="2400" dirty="0"/>
              <a:t>-1/2 (</a:t>
            </a:r>
            <a:r>
              <a:rPr lang="en-US" sz="2400" dirty="0">
                <a:sym typeface="Symbol" panose="05050102010706020507" pitchFamily="18" charset="2"/>
              </a:rPr>
              <a:t> </a:t>
            </a:r>
            <a:r>
              <a:rPr lang="en-US" sz="2400" dirty="0"/>
              <a:t> ≥ 100 s) (HP)</a:t>
            </a:r>
          </a:p>
          <a:p>
            <a:r>
              <a:rPr lang="en-US" sz="2400" dirty="0"/>
              <a:t>Flicker floor 1E-14 (5E-15 </a:t>
            </a:r>
            <a:r>
              <a:rPr lang="en-US" sz="2400" dirty="0" err="1"/>
              <a:t>typ</a:t>
            </a:r>
            <a:r>
              <a:rPr lang="en-US" sz="2400" dirty="0"/>
              <a:t>)</a:t>
            </a:r>
          </a:p>
          <a:p>
            <a:r>
              <a:rPr lang="en-US" sz="2400" dirty="0"/>
              <a:t>MTBF 160,000 Hours</a:t>
            </a:r>
          </a:p>
          <a:p>
            <a:r>
              <a:rPr lang="en-US" sz="2400" dirty="0"/>
              <a:t>Field-replaceable beam tube</a:t>
            </a:r>
          </a:p>
          <a:p>
            <a:r>
              <a:rPr lang="en-US" sz="2400" dirty="0"/>
              <a:t>3U 19-inch rackmount chassis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B2852-C449-4D48-9265-57622995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4400" dirty="0"/>
              <a:t>Performance Characteristics of High Performance 5071B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5C38D-BFAD-B771-E0AA-F73A56C6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82" y="2102158"/>
            <a:ext cx="2653821" cy="1422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57FBA-59FF-460D-E77B-161EA99DE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83" y="3725188"/>
            <a:ext cx="5806692" cy="2547333"/>
          </a:xfrm>
          <a:prstGeom prst="rect">
            <a:avLst/>
          </a:prstGeom>
        </p:spPr>
      </p:pic>
      <p:pic>
        <p:nvPicPr>
          <p:cNvPr id="7" name="Picture 6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8D7BF25A-57AB-8B7D-3E1E-B2B3E684E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19563"/>
      </p:ext>
    </p:extLst>
  </p:cSld>
  <p:clrMapOvr>
    <a:masterClrMapping/>
  </p:clrMapOvr>
  <p:transition spd="slow" advClick="0" advTm="4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90C51-6162-9A4E-A34F-310AFEE6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TimeProvider</a:t>
            </a:r>
            <a:r>
              <a:rPr lang="en-US" sz="4400" dirty="0"/>
              <a:t> 4100 + </a:t>
            </a:r>
            <a:r>
              <a:rPr lang="en-US" sz="4400" dirty="0" err="1"/>
              <a:t>ePRTC</a:t>
            </a:r>
            <a:r>
              <a:rPr lang="en-US" sz="4400" dirty="0"/>
              <a:t> + BlueSky™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FE6153-C7BC-8F18-4631-65D9C7A09707}"/>
              </a:ext>
            </a:extLst>
          </p:cNvPr>
          <p:cNvGrpSpPr/>
          <p:nvPr/>
        </p:nvGrpSpPr>
        <p:grpSpPr>
          <a:xfrm>
            <a:off x="521367" y="1405812"/>
            <a:ext cx="10752256" cy="4559621"/>
            <a:chOff x="-124151" y="973451"/>
            <a:chExt cx="12376329" cy="524832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5038429-4BA5-BBFD-F914-0126E0B78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54" b="14908"/>
            <a:stretch/>
          </p:blipFill>
          <p:spPr>
            <a:xfrm>
              <a:off x="5523855" y="5479353"/>
              <a:ext cx="3993376" cy="61888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F19BC9F-131A-A35F-8013-D97222224B14}"/>
                </a:ext>
              </a:extLst>
            </p:cNvPr>
            <p:cNvCxnSpPr>
              <a:cxnSpLocks/>
            </p:cNvCxnSpPr>
            <p:nvPr/>
          </p:nvCxnSpPr>
          <p:spPr>
            <a:xfrm>
              <a:off x="6629170" y="3087254"/>
              <a:ext cx="0" cy="2521510"/>
            </a:xfrm>
            <a:prstGeom prst="line">
              <a:avLst/>
            </a:prstGeom>
            <a:ln w="57150">
              <a:solidFill>
                <a:srgbClr val="00B0F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17472D4-EF1A-B8D3-FDE9-8A949E4B31CD}"/>
                </a:ext>
              </a:extLst>
            </p:cNvPr>
            <p:cNvSpPr txBox="1"/>
            <p:nvPr/>
          </p:nvSpPr>
          <p:spPr>
            <a:xfrm>
              <a:off x="5863209" y="4024843"/>
              <a:ext cx="772922" cy="743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5MHz</a:t>
              </a:r>
            </a:p>
            <a:p>
              <a:r>
                <a:rPr lang="en-US" sz="1200" dirty="0"/>
                <a:t>or</a:t>
              </a:r>
            </a:p>
            <a:p>
              <a:r>
                <a:rPr lang="en-US" sz="1200" dirty="0"/>
                <a:t>10MHz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2837610-3A7D-79E7-9C5B-BB6A53F6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9086" y="5953891"/>
              <a:ext cx="647742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3F45C28-3FBA-797A-A99D-B61E6604F8F1}"/>
                </a:ext>
              </a:extLst>
            </p:cNvPr>
            <p:cNvSpPr txBox="1"/>
            <p:nvPr/>
          </p:nvSpPr>
          <p:spPr>
            <a:xfrm>
              <a:off x="4778792" y="5596092"/>
              <a:ext cx="811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PTP East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E774AAF-E690-70EF-B52E-A05FB6C3F004}"/>
                </a:ext>
              </a:extLst>
            </p:cNvPr>
            <p:cNvCxnSpPr>
              <a:cxnSpLocks/>
            </p:cNvCxnSpPr>
            <p:nvPr/>
          </p:nvCxnSpPr>
          <p:spPr>
            <a:xfrm>
              <a:off x="9580887" y="5933915"/>
              <a:ext cx="749384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764A280-661B-0815-7543-DC8EF76818EB}"/>
                </a:ext>
              </a:extLst>
            </p:cNvPr>
            <p:cNvSpPr txBox="1"/>
            <p:nvPr/>
          </p:nvSpPr>
          <p:spPr>
            <a:xfrm>
              <a:off x="9493232" y="5597102"/>
              <a:ext cx="8842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PTP West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BF9936F-2ED1-B570-44D3-5AA32F28B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2" t="8947" r="3538" b="10471"/>
            <a:stretch/>
          </p:blipFill>
          <p:spPr>
            <a:xfrm>
              <a:off x="-39636" y="1399656"/>
              <a:ext cx="3476296" cy="22872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8C0E6B6-8B3F-89F9-C3AB-7B9E6CB68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2962" y="5583008"/>
              <a:ext cx="622109" cy="638772"/>
            </a:xfrm>
            <a:prstGeom prst="rect">
              <a:avLst/>
            </a:prstGeom>
            <a:ln w="28575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3F75EBB-72BB-BAE1-404B-AFECC5869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49949" y="5583008"/>
              <a:ext cx="622109" cy="638772"/>
            </a:xfrm>
            <a:prstGeom prst="rect">
              <a:avLst/>
            </a:prstGeom>
            <a:ln w="28575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09BEB73-ADDB-4ED2-D018-8246E681D1BE}"/>
                </a:ext>
              </a:extLst>
            </p:cNvPr>
            <p:cNvSpPr/>
            <p:nvPr/>
          </p:nvSpPr>
          <p:spPr>
            <a:xfrm>
              <a:off x="-124151" y="1429332"/>
              <a:ext cx="3493699" cy="2098289"/>
            </a:xfrm>
            <a:prstGeom prst="round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02F2518-E5FB-5154-8672-E3C69D68C099}"/>
                </a:ext>
              </a:extLst>
            </p:cNvPr>
            <p:cNvCxnSpPr>
              <a:cxnSpLocks/>
            </p:cNvCxnSpPr>
            <p:nvPr/>
          </p:nvCxnSpPr>
          <p:spPr>
            <a:xfrm>
              <a:off x="5342584" y="4461631"/>
              <a:ext cx="917538" cy="896055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50FE503-D623-E900-BBFA-6C61030D1627}"/>
                </a:ext>
              </a:extLst>
            </p:cNvPr>
            <p:cNvSpPr/>
            <p:nvPr/>
          </p:nvSpPr>
          <p:spPr>
            <a:xfrm>
              <a:off x="1489580" y="5673037"/>
              <a:ext cx="2535312" cy="5313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Trusted Time™</a:t>
              </a:r>
              <a:endParaRPr lang="en-US" dirty="0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D2F92C3-CC94-3786-CCCC-503291E5C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584" y="3151368"/>
              <a:ext cx="842701" cy="895968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43B5CC5-88D2-F473-7870-82FD8744A314}"/>
                </a:ext>
              </a:extLst>
            </p:cNvPr>
            <p:cNvGrpSpPr/>
            <p:nvPr/>
          </p:nvGrpSpPr>
          <p:grpSpPr>
            <a:xfrm>
              <a:off x="6872813" y="1513163"/>
              <a:ext cx="5379365" cy="4039990"/>
              <a:chOff x="6872813" y="1513163"/>
              <a:chExt cx="5379365" cy="403999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FEDC669-A430-8F75-4D73-6FECFD7A54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36935" b="32867"/>
              <a:stretch/>
            </p:blipFill>
            <p:spPr>
              <a:xfrm>
                <a:off x="6872813" y="3964423"/>
                <a:ext cx="3414068" cy="796597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02E3684-0D53-E5FF-40F3-398F9E09AE46}"/>
                  </a:ext>
                </a:extLst>
              </p:cNvPr>
              <p:cNvGrpSpPr/>
              <p:nvPr/>
            </p:nvGrpSpPr>
            <p:grpSpPr>
              <a:xfrm>
                <a:off x="7345820" y="1513163"/>
                <a:ext cx="4906358" cy="4039990"/>
                <a:chOff x="7345820" y="1513163"/>
                <a:chExt cx="4906358" cy="4039990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B5927577-B76E-F64D-69C4-F9BD702B5691}"/>
                    </a:ext>
                  </a:extLst>
                </p:cNvPr>
                <p:cNvGrpSpPr/>
                <p:nvPr/>
              </p:nvGrpSpPr>
              <p:grpSpPr>
                <a:xfrm>
                  <a:off x="7345820" y="1513163"/>
                  <a:ext cx="4642419" cy="4039990"/>
                  <a:chOff x="7330875" y="1568774"/>
                  <a:chExt cx="4642419" cy="4039990"/>
                </a:xfrm>
              </p:grpSpPr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3A9916C6-EB3C-4CBC-3970-C9A7C21278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405308" y="4826490"/>
                    <a:ext cx="5275" cy="782274"/>
                  </a:xfrm>
                  <a:prstGeom prst="line">
                    <a:avLst/>
                  </a:prstGeom>
                  <a:ln w="57150">
                    <a:solidFill>
                      <a:schemeClr val="accent5">
                        <a:lumMod val="60000"/>
                        <a:lumOff val="40000"/>
                      </a:schemeClr>
                    </a:solidFill>
                    <a:headEnd type="none" w="med" len="med"/>
                    <a:tailEnd type="triangl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A689362-BE8B-8EBD-1F77-75D31FAE2262}"/>
                      </a:ext>
                    </a:extLst>
                  </p:cNvPr>
                  <p:cNvSpPr txBox="1"/>
                  <p:nvPr/>
                </p:nvSpPr>
                <p:spPr>
                  <a:xfrm>
                    <a:off x="7330875" y="3491587"/>
                    <a:ext cx="72285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/>
                      <a:t>10MHz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0DC6181D-3F80-7849-466C-6BB3A4F553BE}"/>
                      </a:ext>
                    </a:extLst>
                  </p:cNvPr>
                  <p:cNvSpPr txBox="1"/>
                  <p:nvPr/>
                </p:nvSpPr>
                <p:spPr>
                  <a:xfrm>
                    <a:off x="9115776" y="1568774"/>
                    <a:ext cx="926875" cy="5313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GNSS (live sky)</a:t>
                    </a:r>
                  </a:p>
                </p:txBody>
              </p: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633D7C5-BAA9-1A81-EF60-34BD404AFA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93231" y="2851168"/>
                    <a:ext cx="1" cy="1384815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  <a:headEnd type="none" w="med" len="med"/>
                    <a:tailEnd type="triangl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B4E0CEB5-0C60-DC2A-AB23-6640391EC7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041259" y="3151368"/>
                    <a:ext cx="0" cy="1103890"/>
                  </a:xfrm>
                  <a:prstGeom prst="line">
                    <a:avLst/>
                  </a:prstGeom>
                  <a:ln w="57150">
                    <a:solidFill>
                      <a:srgbClr val="1D9CE4"/>
                    </a:solidFill>
                    <a:headEnd type="triangl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9A174ACC-787C-172B-F1F2-B9CB1D66B600}"/>
                      </a:ext>
                    </a:extLst>
                  </p:cNvPr>
                  <p:cNvSpPr txBox="1"/>
                  <p:nvPr/>
                </p:nvSpPr>
                <p:spPr>
                  <a:xfrm>
                    <a:off x="8499649" y="4857110"/>
                    <a:ext cx="2618667" cy="6022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Validated GNSS</a:t>
                    </a:r>
                    <a:br>
                      <a:rPr lang="en-US" sz="1400" dirty="0"/>
                    </a:br>
                    <a:r>
                      <a:rPr lang="en-US" sz="1400" dirty="0"/>
                      <a:t>(passed BlueSky™ detection)</a:t>
                    </a:r>
                  </a:p>
                </p:txBody>
              </p:sp>
              <p:pic>
                <p:nvPicPr>
                  <p:cNvPr id="75" name="Picture 74">
                    <a:extLst>
                      <a:ext uri="{FF2B5EF4-FFF2-40B4-BE49-F238E27FC236}">
                        <a16:creationId xmlns:a16="http://schemas.microsoft.com/office/drawing/2014/main" id="{E55ACC9B-DBC1-5222-8364-0E51C70CAD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5557"/>
                  <a:stretch/>
                </p:blipFill>
                <p:spPr>
                  <a:xfrm>
                    <a:off x="10665056" y="4335579"/>
                    <a:ext cx="622116" cy="609724"/>
                  </a:xfrm>
                  <a:prstGeom prst="rect">
                    <a:avLst/>
                  </a:prstGeom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cxnSp>
                <p:nvCxnSpPr>
                  <p:cNvPr id="76" name="Straight Arrow Connector 75">
                    <a:extLst>
                      <a:ext uri="{FF2B5EF4-FFF2-40B4-BE49-F238E27FC236}">
                        <a16:creationId xmlns:a16="http://schemas.microsoft.com/office/drawing/2014/main" id="{DDAD63AE-EDDB-1DF9-5728-9A03098AB9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013857" y="3905741"/>
                    <a:ext cx="667207" cy="318071"/>
                  </a:xfrm>
                  <a:prstGeom prst="straightConnector1">
                    <a:avLst/>
                  </a:prstGeom>
                  <a:ln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Rectangle: Rounded Corners 76">
                    <a:extLst>
                      <a:ext uri="{FF2B5EF4-FFF2-40B4-BE49-F238E27FC236}">
                        <a16:creationId xmlns:a16="http://schemas.microsoft.com/office/drawing/2014/main" id="{BB08A5D2-D593-B656-B15E-4450307C0A04}"/>
                      </a:ext>
                    </a:extLst>
                  </p:cNvPr>
                  <p:cNvSpPr/>
                  <p:nvPr/>
                </p:nvSpPr>
                <p:spPr>
                  <a:xfrm>
                    <a:off x="9646380" y="3091285"/>
                    <a:ext cx="2326914" cy="764867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bg1">
                        <a:lumMod val="65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51C46333-E7A8-4B76-CD8C-F76DF904C896}"/>
                      </a:ext>
                    </a:extLst>
                  </p:cNvPr>
                  <p:cNvSpPr txBox="1"/>
                  <p:nvPr/>
                </p:nvSpPr>
                <p:spPr>
                  <a:xfrm>
                    <a:off x="9734822" y="3122498"/>
                    <a:ext cx="2214620" cy="6731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Provides Security, Protection, Visibility</a:t>
                    </a:r>
                  </a:p>
                </p:txBody>
              </p:sp>
            </p:grp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3717FE5D-9DCB-4361-471C-C22F889799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45556" y="1754469"/>
                  <a:ext cx="1806622" cy="1026161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9AB7E488-BF75-2EFC-ED9F-FF2826811E76}"/>
                </a:ext>
              </a:extLst>
            </p:cNvPr>
            <p:cNvSpPr/>
            <p:nvPr/>
          </p:nvSpPr>
          <p:spPr>
            <a:xfrm>
              <a:off x="3032830" y="3839367"/>
              <a:ext cx="2309754" cy="899263"/>
            </a:xfrm>
            <a:prstGeom prst="round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6A4DB41-96C4-85B8-8599-5B8C4F220B4A}"/>
                </a:ext>
              </a:extLst>
            </p:cNvPr>
            <p:cNvSpPr txBox="1"/>
            <p:nvPr/>
          </p:nvSpPr>
          <p:spPr>
            <a:xfrm>
              <a:off x="3182243" y="3950198"/>
              <a:ext cx="2372025" cy="67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Provides Accuracy, Stability, Resiliency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D0353C0-91E5-B7B6-26DD-78F01A661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11"/>
            <a:stretch/>
          </p:blipFill>
          <p:spPr>
            <a:xfrm>
              <a:off x="9172626" y="2149082"/>
              <a:ext cx="671100" cy="65879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E6AF110-E6A1-2FE1-565A-CB5218FC9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17670" y="973451"/>
              <a:ext cx="4009166" cy="206222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DB023E4-9643-B2CB-77D8-FC3A60F3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68300" y="1437434"/>
              <a:ext cx="842643" cy="636529"/>
            </a:xfrm>
            <a:prstGeom prst="rect">
              <a:avLst/>
            </a:prstGeom>
            <a:ln w="285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475D48AF-756E-F54F-0A8A-4D491C7BB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39863"/>
      </p:ext>
    </p:extLst>
  </p:cSld>
  <p:clrMapOvr>
    <a:masterClrMapping/>
  </p:clrMapOvr>
  <p:transition spd="slow" advClick="0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DE9D-2EB2-CE4E-A9A7-5695FA0E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317475"/>
            <a:ext cx="10512425" cy="1325563"/>
          </a:xfrm>
        </p:spPr>
        <p:txBody>
          <a:bodyPr/>
          <a:lstStyle/>
          <a:p>
            <a:r>
              <a:rPr lang="en-US" dirty="0"/>
              <a:t>Precise Time Scale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7F0F17-C4F8-52C7-10D1-154EE53214F9}"/>
              </a:ext>
            </a:extLst>
          </p:cNvPr>
          <p:cNvGrpSpPr/>
          <p:nvPr/>
        </p:nvGrpSpPr>
        <p:grpSpPr>
          <a:xfrm>
            <a:off x="1774547" y="1101435"/>
            <a:ext cx="9567355" cy="5560388"/>
            <a:chOff x="1648558" y="1006667"/>
            <a:chExt cx="9899018" cy="5751050"/>
          </a:xfrm>
        </p:grpSpPr>
        <p:pic>
          <p:nvPicPr>
            <p:cNvPr id="5" name="Picture 4" descr="A picture containing text, indoor, entertainment center, vending machine&#10;&#10;Description automatically generated">
              <a:extLst>
                <a:ext uri="{FF2B5EF4-FFF2-40B4-BE49-F238E27FC236}">
                  <a16:creationId xmlns:a16="http://schemas.microsoft.com/office/drawing/2014/main" id="{10E49D1A-F901-1238-0BA5-E0704582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6087" y="1006668"/>
              <a:ext cx="2051199" cy="575104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50F7A2B-3DCA-69EE-A1EA-0A18333A71C0}"/>
                </a:ext>
              </a:extLst>
            </p:cNvPr>
            <p:cNvCxnSpPr>
              <a:cxnSpLocks/>
            </p:cNvCxnSpPr>
            <p:nvPr/>
          </p:nvCxnSpPr>
          <p:spPr>
            <a:xfrm>
              <a:off x="4490094" y="6129797"/>
              <a:ext cx="966965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D7A545A-6889-AC64-8BB8-12FB5F3E348E}"/>
                </a:ext>
              </a:extLst>
            </p:cNvPr>
            <p:cNvSpPr/>
            <p:nvPr/>
          </p:nvSpPr>
          <p:spPr>
            <a:xfrm>
              <a:off x="1921132" y="5906728"/>
              <a:ext cx="2743226" cy="45512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2BF7A0A-5441-B850-A934-7B1AD7E7216A}"/>
                </a:ext>
              </a:extLst>
            </p:cNvPr>
            <p:cNvCxnSpPr>
              <a:cxnSpLocks/>
            </p:cNvCxnSpPr>
            <p:nvPr/>
          </p:nvCxnSpPr>
          <p:spPr>
            <a:xfrm>
              <a:off x="4433941" y="5092234"/>
              <a:ext cx="1023118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FA4747B-4F10-F310-2EBD-8DEB671E813D}"/>
                </a:ext>
              </a:extLst>
            </p:cNvPr>
            <p:cNvSpPr/>
            <p:nvPr/>
          </p:nvSpPr>
          <p:spPr>
            <a:xfrm>
              <a:off x="2828963" y="5452510"/>
              <a:ext cx="1835394" cy="3424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5354B4D-EEF0-B8AA-307E-8727961B00E6}"/>
                </a:ext>
              </a:extLst>
            </p:cNvPr>
            <p:cNvSpPr/>
            <p:nvPr/>
          </p:nvSpPr>
          <p:spPr>
            <a:xfrm>
              <a:off x="2335790" y="4902228"/>
              <a:ext cx="2341360" cy="39873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16182CD-15D7-774F-DC5C-A1C89541951F}"/>
                </a:ext>
              </a:extLst>
            </p:cNvPr>
            <p:cNvSpPr/>
            <p:nvPr/>
          </p:nvSpPr>
          <p:spPr>
            <a:xfrm>
              <a:off x="2923023" y="2850695"/>
              <a:ext cx="1550770" cy="29564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B0E86A-E8E9-190D-3B37-0C3C07AECF9D}"/>
                </a:ext>
              </a:extLst>
            </p:cNvPr>
            <p:cNvSpPr/>
            <p:nvPr/>
          </p:nvSpPr>
          <p:spPr>
            <a:xfrm>
              <a:off x="7831263" y="2373590"/>
              <a:ext cx="1852417" cy="400346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53E2C7C-FFCB-8DB4-BF42-508D7DC987E8}"/>
                </a:ext>
              </a:extLst>
            </p:cNvPr>
            <p:cNvSpPr/>
            <p:nvPr/>
          </p:nvSpPr>
          <p:spPr>
            <a:xfrm>
              <a:off x="7816818" y="1383158"/>
              <a:ext cx="3382782" cy="684485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5A006B4-2909-BD7D-6FD9-03985CAA63C6}"/>
                </a:ext>
              </a:extLst>
            </p:cNvPr>
            <p:cNvSpPr/>
            <p:nvPr/>
          </p:nvSpPr>
          <p:spPr>
            <a:xfrm>
              <a:off x="2608778" y="1407372"/>
              <a:ext cx="1846570" cy="602717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A275268-6006-7BD1-741F-4EBC18E125FB}"/>
                </a:ext>
              </a:extLst>
            </p:cNvPr>
            <p:cNvSpPr txBox="1"/>
            <p:nvPr/>
          </p:nvSpPr>
          <p:spPr>
            <a:xfrm>
              <a:off x="7787852" y="1410922"/>
              <a:ext cx="3153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SyncSystem 4380A Time Scale Edition (Primary)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AD3FB-5F7D-3DD6-BF4D-1B731B753E7B}"/>
                </a:ext>
              </a:extLst>
            </p:cNvPr>
            <p:cNvSpPr txBox="1"/>
            <p:nvPr/>
          </p:nvSpPr>
          <p:spPr>
            <a:xfrm>
              <a:off x="7851697" y="2441947"/>
              <a:ext cx="2160924" cy="28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6300 Distribution Chassis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C2A01E-1425-A070-AC88-CC1D548A1970}"/>
                </a:ext>
              </a:extLst>
            </p:cNvPr>
            <p:cNvSpPr txBox="1"/>
            <p:nvPr/>
          </p:nvSpPr>
          <p:spPr>
            <a:xfrm>
              <a:off x="7816819" y="1747209"/>
              <a:ext cx="3454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SyncSystem 4380A Time Scale Edition (Secondary)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068D86-3721-0B6F-129D-4AB63D7A3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0893" y="1200001"/>
              <a:ext cx="1190707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71D8FE-2F81-FE12-457E-88A2C3D620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716" y="1472798"/>
              <a:ext cx="705715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CEC11F8-6A77-19D6-A664-C097102D19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4716" y="1987890"/>
              <a:ext cx="705715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03232EF-D6D0-9DA4-E723-B489514BF411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4455348" y="2234252"/>
              <a:ext cx="991201" cy="1178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851EC79-D213-0195-C976-8BA5AC9BD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2026" y="2593063"/>
              <a:ext cx="705715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96902B5-562E-7E2A-C7D7-DB9F22A165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0286" y="3244366"/>
              <a:ext cx="820814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D422975-CA2B-1E4D-7197-1005EA6B8D3F}"/>
                </a:ext>
              </a:extLst>
            </p:cNvPr>
            <p:cNvCxnSpPr>
              <a:cxnSpLocks/>
            </p:cNvCxnSpPr>
            <p:nvPr/>
          </p:nvCxnSpPr>
          <p:spPr>
            <a:xfrm>
              <a:off x="4876990" y="3653627"/>
              <a:ext cx="589023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C65C0E0-A264-72B0-F048-C047DED86468}"/>
                </a:ext>
              </a:extLst>
            </p:cNvPr>
            <p:cNvCxnSpPr>
              <a:cxnSpLocks/>
            </p:cNvCxnSpPr>
            <p:nvPr/>
          </p:nvCxnSpPr>
          <p:spPr>
            <a:xfrm>
              <a:off x="4876990" y="4150888"/>
              <a:ext cx="547676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6991072-A322-907E-9404-B8D05C62BFBB}"/>
                </a:ext>
              </a:extLst>
            </p:cNvPr>
            <p:cNvCxnSpPr>
              <a:cxnSpLocks/>
            </p:cNvCxnSpPr>
            <p:nvPr/>
          </p:nvCxnSpPr>
          <p:spPr>
            <a:xfrm>
              <a:off x="4074900" y="3379001"/>
              <a:ext cx="1378855" cy="957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8C25EA-2C28-1239-5601-11217387A943}"/>
                </a:ext>
              </a:extLst>
            </p:cNvPr>
            <p:cNvSpPr txBox="1"/>
            <p:nvPr/>
          </p:nvSpPr>
          <p:spPr>
            <a:xfrm>
              <a:off x="2322948" y="5487097"/>
              <a:ext cx="23139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70707"/>
                  </a:solidFill>
                </a:rPr>
                <a:t>TSC 4022 Battery Charger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35DAD73-B34D-1CC9-B8E6-061BA11C0B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8487" y="5330138"/>
              <a:ext cx="727937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6D3365-D9B7-EAF3-7952-B0A5384C1ECD}"/>
                </a:ext>
              </a:extLst>
            </p:cNvPr>
            <p:cNvSpPr txBox="1"/>
            <p:nvPr/>
          </p:nvSpPr>
          <p:spPr>
            <a:xfrm>
              <a:off x="2183622" y="4965696"/>
              <a:ext cx="23972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APC UPS external battery pack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86AD1B7-223B-1F34-BDB3-24D120641AC8}"/>
                </a:ext>
              </a:extLst>
            </p:cNvPr>
            <p:cNvSpPr txBox="1"/>
            <p:nvPr/>
          </p:nvSpPr>
          <p:spPr>
            <a:xfrm>
              <a:off x="1921133" y="5999600"/>
              <a:ext cx="2579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24V Battery Pack – DC power backup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849D21-0502-363F-59E6-B2B5D3BCC94B}"/>
                </a:ext>
              </a:extLst>
            </p:cNvPr>
            <p:cNvCxnSpPr>
              <a:cxnSpLocks/>
            </p:cNvCxnSpPr>
            <p:nvPr/>
          </p:nvCxnSpPr>
          <p:spPr>
            <a:xfrm>
              <a:off x="4665162" y="5608842"/>
              <a:ext cx="781387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1869D5-822B-C674-6C86-32BA1AD70B5F}"/>
                </a:ext>
              </a:extLst>
            </p:cNvPr>
            <p:cNvSpPr txBox="1"/>
            <p:nvPr/>
          </p:nvSpPr>
          <p:spPr>
            <a:xfrm>
              <a:off x="2828963" y="2861401"/>
              <a:ext cx="16611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Time Provider TP 4100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51D99E-2856-A4A5-5682-F15C08921578}"/>
                </a:ext>
              </a:extLst>
            </p:cNvPr>
            <p:cNvSpPr txBox="1"/>
            <p:nvPr/>
          </p:nvSpPr>
          <p:spPr>
            <a:xfrm>
              <a:off x="2563018" y="1679328"/>
              <a:ext cx="18923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GNSS Firewall (Secondary)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2FABA1-2EC3-9F6F-7CE9-0BA6BFD01CF8}"/>
                </a:ext>
              </a:extLst>
            </p:cNvPr>
            <p:cNvCxnSpPr>
              <a:cxnSpLocks/>
            </p:cNvCxnSpPr>
            <p:nvPr/>
          </p:nvCxnSpPr>
          <p:spPr>
            <a:xfrm>
              <a:off x="4455348" y="1831873"/>
              <a:ext cx="998407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0CFFB0-F338-A4FC-6F75-08536CAC8E8D}"/>
                </a:ext>
              </a:extLst>
            </p:cNvPr>
            <p:cNvSpPr txBox="1"/>
            <p:nvPr/>
          </p:nvSpPr>
          <p:spPr>
            <a:xfrm>
              <a:off x="2750925" y="1435249"/>
              <a:ext cx="1704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GNSS Firewall (Primary)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CD95EE5-E3AA-AE67-CC50-A8C4A33A03E3}"/>
                </a:ext>
              </a:extLst>
            </p:cNvPr>
            <p:cNvCxnSpPr>
              <a:cxnSpLocks/>
            </p:cNvCxnSpPr>
            <p:nvPr/>
          </p:nvCxnSpPr>
          <p:spPr>
            <a:xfrm>
              <a:off x="4455348" y="1593355"/>
              <a:ext cx="998774" cy="0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A31E5A9-F7EE-686D-644C-65F29392C9D2}"/>
                </a:ext>
              </a:extLst>
            </p:cNvPr>
            <p:cNvSpPr/>
            <p:nvPr/>
          </p:nvSpPr>
          <p:spPr>
            <a:xfrm>
              <a:off x="3237520" y="2085187"/>
              <a:ext cx="1217827" cy="29564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3B81E28-3F87-D867-08EB-86FAEBCA2EBF}"/>
                </a:ext>
              </a:extLst>
            </p:cNvPr>
            <p:cNvSpPr txBox="1"/>
            <p:nvPr/>
          </p:nvSpPr>
          <p:spPr>
            <a:xfrm>
              <a:off x="2939696" y="2096930"/>
              <a:ext cx="15156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SyncServer 650i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D3FAE52-EA65-EEEB-7905-E7EB849EE6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7229" y="3008337"/>
              <a:ext cx="947437" cy="658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063A0C-B499-F79A-569B-7C54B8B7763C}"/>
                </a:ext>
              </a:extLst>
            </p:cNvPr>
            <p:cNvCxnSpPr/>
            <p:nvPr/>
          </p:nvCxnSpPr>
          <p:spPr>
            <a:xfrm>
              <a:off x="4876990" y="3653627"/>
              <a:ext cx="0" cy="165898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AB12828-A517-F0D4-D029-48259DABBF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4450" y="3819525"/>
              <a:ext cx="592540" cy="0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4701BD5-092D-A409-91BF-ABDFFB73DA08}"/>
                </a:ext>
              </a:extLst>
            </p:cNvPr>
            <p:cNvCxnSpPr/>
            <p:nvPr/>
          </p:nvCxnSpPr>
          <p:spPr>
            <a:xfrm>
              <a:off x="4866219" y="3984990"/>
              <a:ext cx="0" cy="165898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0BE2D7-5177-4018-F1B1-32E60B5AA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9675" y="3984990"/>
              <a:ext cx="686544" cy="0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CCDBC34-5C4D-BDD7-E8B1-1127D1292157}"/>
                </a:ext>
              </a:extLst>
            </p:cNvPr>
            <p:cNvSpPr/>
            <p:nvPr/>
          </p:nvSpPr>
          <p:spPr>
            <a:xfrm>
              <a:off x="7812607" y="4374850"/>
              <a:ext cx="1976845" cy="49232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9B7575-4418-8AF4-0091-1A1F1F07035A}"/>
                </a:ext>
              </a:extLst>
            </p:cNvPr>
            <p:cNvSpPr txBox="1"/>
            <p:nvPr/>
          </p:nvSpPr>
          <p:spPr>
            <a:xfrm>
              <a:off x="7841918" y="4405508"/>
              <a:ext cx="1826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Tray/Space for additional</a:t>
              </a:r>
            </a:p>
            <a:p>
              <a:r>
                <a:rPr lang="en-US" sz="1200" dirty="0"/>
                <a:t>5071A Cesium Clock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E08075C-169A-25CF-7A3B-F9585EE562B2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 flipV="1">
              <a:off x="7149583" y="4608905"/>
              <a:ext cx="663024" cy="12107"/>
            </a:xfrm>
            <a:prstGeom prst="straightConnector1">
              <a:avLst/>
            </a:prstGeom>
            <a:ln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36F32F6-C42A-215C-274E-D18555D23AB5}"/>
                </a:ext>
              </a:extLst>
            </p:cNvPr>
            <p:cNvSpPr/>
            <p:nvPr/>
          </p:nvSpPr>
          <p:spPr>
            <a:xfrm>
              <a:off x="7841918" y="5091030"/>
              <a:ext cx="3284791" cy="49876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C67A5E-02C5-885B-CC7E-8E8B67EFE42F}"/>
                </a:ext>
              </a:extLst>
            </p:cNvPr>
            <p:cNvSpPr txBox="1"/>
            <p:nvPr/>
          </p:nvSpPr>
          <p:spPr>
            <a:xfrm>
              <a:off x="7851697" y="5109578"/>
              <a:ext cx="3089373" cy="47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APC Smart Uninterrupted Power Supply (UPS) AC power backup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BF8CB89-8556-6640-6EC8-D1F5B47CA429}"/>
                </a:ext>
              </a:extLst>
            </p:cNvPr>
            <p:cNvSpPr/>
            <p:nvPr/>
          </p:nvSpPr>
          <p:spPr>
            <a:xfrm>
              <a:off x="7831263" y="1006667"/>
              <a:ext cx="1852417" cy="29128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4954266-97E8-62F6-03EB-D8F926015500}"/>
                </a:ext>
              </a:extLst>
            </p:cNvPr>
            <p:cNvSpPr txBox="1"/>
            <p:nvPr/>
          </p:nvSpPr>
          <p:spPr>
            <a:xfrm>
              <a:off x="7803310" y="1021576"/>
              <a:ext cx="1986142" cy="28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Serial to Ethernet Converter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BC8AC2D-3E74-29D5-A694-DC8D5591B63B}"/>
                </a:ext>
              </a:extLst>
            </p:cNvPr>
            <p:cNvSpPr/>
            <p:nvPr/>
          </p:nvSpPr>
          <p:spPr>
            <a:xfrm>
              <a:off x="1750800" y="3231181"/>
              <a:ext cx="2743227" cy="29564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F57A564-6C71-F628-9F68-7EB391729E63}"/>
                </a:ext>
              </a:extLst>
            </p:cNvPr>
            <p:cNvSpPr txBox="1"/>
            <p:nvPr/>
          </p:nvSpPr>
          <p:spPr>
            <a:xfrm>
              <a:off x="1648558" y="3240566"/>
              <a:ext cx="2866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Keyboard, Video monitor, Mouse – (KVM)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A732DC7-024F-C05A-9507-3A06245D7BB7}"/>
                </a:ext>
              </a:extLst>
            </p:cNvPr>
            <p:cNvSpPr/>
            <p:nvPr/>
          </p:nvSpPr>
          <p:spPr>
            <a:xfrm>
              <a:off x="2923023" y="3634362"/>
              <a:ext cx="1567071" cy="516526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6193CD-81D5-FD13-05B4-1A887C874E6F}"/>
                </a:ext>
              </a:extLst>
            </p:cNvPr>
            <p:cNvSpPr txBox="1"/>
            <p:nvPr/>
          </p:nvSpPr>
          <p:spPr>
            <a:xfrm>
              <a:off x="2458746" y="3660145"/>
              <a:ext cx="193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5071A Cesium clock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BC4820E-8721-7BDB-38A7-E81239692C7A}"/>
                </a:ext>
              </a:extLst>
            </p:cNvPr>
            <p:cNvSpPr txBox="1"/>
            <p:nvPr/>
          </p:nvSpPr>
          <p:spPr>
            <a:xfrm>
              <a:off x="2335790" y="3870225"/>
              <a:ext cx="20560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5071A Cesium clock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7E92417-5A45-073F-C905-1BC81A032997}"/>
                </a:ext>
              </a:extLst>
            </p:cNvPr>
            <p:cNvSpPr/>
            <p:nvPr/>
          </p:nvSpPr>
          <p:spPr>
            <a:xfrm>
              <a:off x="7803310" y="2910743"/>
              <a:ext cx="3744266" cy="93944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FEDF3D-9A96-8AC6-B424-C9D867F39317}"/>
                </a:ext>
              </a:extLst>
            </p:cNvPr>
            <p:cNvSpPr txBox="1"/>
            <p:nvPr/>
          </p:nvSpPr>
          <p:spPr>
            <a:xfrm>
              <a:off x="7995696" y="3138400"/>
              <a:ext cx="2154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Time Scale Orchestrator</a:t>
              </a:r>
            </a:p>
            <a:p>
              <a:r>
                <a:rPr lang="en-US" sz="1200" dirty="0"/>
                <a:t>Dell PowerEdge R640 </a:t>
              </a:r>
            </a:p>
          </p:txBody>
        </p:sp>
        <p:pic>
          <p:nvPicPr>
            <p:cNvPr id="58" name="Picture 57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51E60D9D-3355-9E67-91DA-0CA81E33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9452" y="2998515"/>
              <a:ext cx="1489361" cy="821010"/>
            </a:xfrm>
            <a:prstGeom prst="rect">
              <a:avLst/>
            </a:prstGeom>
          </p:spPr>
        </p:pic>
      </p:grpSp>
      <p:pic>
        <p:nvPicPr>
          <p:cNvPr id="4" name="Picture 3" descr="A qr code on a circular white background&#10;&#10;Description automatically generated">
            <a:extLst>
              <a:ext uri="{FF2B5EF4-FFF2-40B4-BE49-F238E27FC236}">
                <a16:creationId xmlns:a16="http://schemas.microsoft.com/office/drawing/2014/main" id="{C117FE49-8DC4-8DE7-7338-1F0E1BF51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868" y="2222"/>
            <a:ext cx="1788554" cy="178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9016"/>
      </p:ext>
    </p:extLst>
  </p:cSld>
  <p:clrMapOvr>
    <a:masterClrMapping/>
  </p:clrMapOvr>
  <p:transition spd="slow" advClick="0" advTm="3000">
    <p:fade/>
  </p:transition>
</p:sld>
</file>

<file path=ppt/theme/theme1.xml><?xml version="1.0" encoding="utf-8"?>
<a:theme xmlns:a="http://schemas.openxmlformats.org/drawingml/2006/main" name="1_Office Theme">
  <a:themeElements>
    <a:clrScheme name="Even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4F90"/>
      </a:accent1>
      <a:accent2>
        <a:srgbClr val="41B6E6"/>
      </a:accent2>
      <a:accent3>
        <a:srgbClr val="DA281C"/>
      </a:accent3>
      <a:accent4>
        <a:srgbClr val="F68D2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Event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94F90"/>
      </a:accent1>
      <a:accent2>
        <a:srgbClr val="41B6E6"/>
      </a:accent2>
      <a:accent3>
        <a:srgbClr val="DA281C"/>
      </a:accent3>
      <a:accent4>
        <a:srgbClr val="F68D2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0F58709A34F4429D471F4EB5BC2B40" ma:contentTypeVersion="14" ma:contentTypeDescription="Create a new document." ma:contentTypeScope="" ma:versionID="f2002fc21cebaa29b6d347b7436b3a0a">
  <xsd:schema xmlns:xsd="http://www.w3.org/2001/XMLSchema" xmlns:xs="http://www.w3.org/2001/XMLSchema" xmlns:p="http://schemas.microsoft.com/office/2006/metadata/properties" xmlns:ns2="8891f673-beba-4f20-9626-fdebd8495ff7" xmlns:ns3="729c7fb1-6f81-4cb1-a8c8-6332e8a42eff" targetNamespace="http://schemas.microsoft.com/office/2006/metadata/properties" ma:root="true" ma:fieldsID="7d1d3682e1bba67a15472753f07eccda" ns2:_="" ns3:_="">
    <xsd:import namespace="8891f673-beba-4f20-9626-fdebd8495ff7"/>
    <xsd:import namespace="729c7fb1-6f81-4cb1-a8c8-6332e8a42e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1f673-beba-4f20-9626-fdebd8495f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05317c1-dc7b-42fe-8bc5-04171b90da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c7fb1-6f81-4cb1-a8c8-6332e8a42e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fc0e426-4c1d-43ea-9464-7e99462e4e40}" ma:internalName="TaxCatchAll" ma:showField="CatchAllData" ma:web="729c7fb1-6f81-4cb1-a8c8-6332e8a42e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891f673-beba-4f20-9626-fdebd8495ff7">
      <Terms xmlns="http://schemas.microsoft.com/office/infopath/2007/PartnerControls"/>
    </lcf76f155ced4ddcb4097134ff3c332f>
    <TaxCatchAll xmlns="729c7fb1-6f81-4cb1-a8c8-6332e8a42eff" xsi:nil="true"/>
  </documentManagement>
</p:properties>
</file>

<file path=customXml/itemProps1.xml><?xml version="1.0" encoding="utf-8"?>
<ds:datastoreItem xmlns:ds="http://schemas.openxmlformats.org/officeDocument/2006/customXml" ds:itemID="{D798B165-5717-4381-9EE1-42E036A7E9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91f673-beba-4f20-9626-fdebd8495ff7"/>
    <ds:schemaRef ds:uri="729c7fb1-6f81-4cb1-a8c8-6332e8a42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C6619F-AB9F-4755-A0E2-5077C91E86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7350CD-8750-48A1-AE93-71124B82FD7C}">
  <ds:schemaRefs>
    <ds:schemaRef ds:uri="http://www.w3.org/XML/1998/namespace"/>
    <ds:schemaRef ds:uri="http://schemas.microsoft.com/office/2006/documentManagement/types"/>
    <ds:schemaRef ds:uri="729c7fb1-6f81-4cb1-a8c8-6332e8a42eff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891f673-beba-4f20-9626-fdebd8495ff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44294</TotalTime>
  <Words>904</Words>
  <Application>Microsoft Office PowerPoint</Application>
  <PresentationFormat>Custom</PresentationFormat>
  <Paragraphs>137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1_Office Theme</vt:lpstr>
      <vt:lpstr>Custom Design</vt:lpstr>
      <vt:lpstr>PowerPoint Presentation</vt:lpstr>
      <vt:lpstr>Current GPS Receivers</vt:lpstr>
      <vt:lpstr>Firewall Concept </vt:lpstr>
      <vt:lpstr>Support for Galileo</vt:lpstr>
      <vt:lpstr>BlueSky™ Performance Monitoring</vt:lpstr>
      <vt:lpstr>BlueSky™ GNSS Firewall Deployment Models</vt:lpstr>
      <vt:lpstr>Performance Characteristics of High Performance 5071B</vt:lpstr>
      <vt:lpstr>TimeProvider 4100 + ePRTC + BlueSky™</vt:lpstr>
      <vt:lpstr>Precise Time Scale System</vt:lpstr>
      <vt:lpstr>53100A Phase Noise Analyzer</vt:lpstr>
      <vt:lpstr>53100A: The Power of Cross-Correlation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Staff Update</dc:title>
  <dc:creator>Ganesh Moorthy - C11350</dc:creator>
  <cp:lastModifiedBy>Gemma Higgs - M66128</cp:lastModifiedBy>
  <cp:revision>384</cp:revision>
  <dcterms:created xsi:type="dcterms:W3CDTF">2020-10-05T18:21:34Z</dcterms:created>
  <dcterms:modified xsi:type="dcterms:W3CDTF">2023-11-10T10:34:56Z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0x010100CA0F58709A34F4429D471F4EB5BC2B40</vt:lpwstr>
  </property>
  <property fmtid="{D5CDD505-2E9C-101B-9397-08002B2CF9AE}" pid="3" name="MediaServiceImageTags">
    <vt:lpwstr/>
  </property>
</Properties>
</file>